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354" r:id="rId3"/>
    <p:sldId id="384" r:id="rId4"/>
    <p:sldId id="259" r:id="rId5"/>
    <p:sldId id="334" r:id="rId6"/>
    <p:sldId id="376" r:id="rId7"/>
    <p:sldId id="338" r:id="rId8"/>
    <p:sldId id="386" r:id="rId9"/>
    <p:sldId id="337" r:id="rId10"/>
    <p:sldId id="328" r:id="rId11"/>
    <p:sldId id="340" r:id="rId12"/>
    <p:sldId id="341" r:id="rId13"/>
    <p:sldId id="342" r:id="rId14"/>
    <p:sldId id="343" r:id="rId15"/>
    <p:sldId id="335" r:id="rId16"/>
    <p:sldId id="344" r:id="rId17"/>
    <p:sldId id="345" r:id="rId18"/>
    <p:sldId id="346" r:id="rId19"/>
    <p:sldId id="347" r:id="rId20"/>
    <p:sldId id="348" r:id="rId21"/>
    <p:sldId id="349" r:id="rId22"/>
    <p:sldId id="350" r:id="rId23"/>
    <p:sldId id="351" r:id="rId24"/>
    <p:sldId id="355" r:id="rId25"/>
    <p:sldId id="352" r:id="rId26"/>
    <p:sldId id="356" r:id="rId27"/>
    <p:sldId id="353" r:id="rId28"/>
    <p:sldId id="357" r:id="rId29"/>
    <p:sldId id="358" r:id="rId30"/>
    <p:sldId id="359" r:id="rId31"/>
    <p:sldId id="370" r:id="rId32"/>
    <p:sldId id="374" r:id="rId33"/>
    <p:sldId id="361" r:id="rId34"/>
    <p:sldId id="360" r:id="rId35"/>
    <p:sldId id="362" r:id="rId36"/>
    <p:sldId id="363" r:id="rId37"/>
    <p:sldId id="369" r:id="rId38"/>
    <p:sldId id="364" r:id="rId39"/>
    <p:sldId id="371" r:id="rId40"/>
    <p:sldId id="372" r:id="rId41"/>
    <p:sldId id="375" r:id="rId42"/>
    <p:sldId id="378" r:id="rId43"/>
    <p:sldId id="377" r:id="rId44"/>
    <p:sldId id="379" r:id="rId45"/>
    <p:sldId id="380" r:id="rId46"/>
    <p:sldId id="381" r:id="rId47"/>
    <p:sldId id="382" r:id="rId48"/>
    <p:sldId id="383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B1515"/>
    <a:srgbClr val="EB5215"/>
    <a:srgbClr val="EE8800"/>
    <a:srgbClr val="FF9E1A"/>
    <a:srgbClr val="4472C4"/>
    <a:srgbClr val="0594FF"/>
    <a:srgbClr val="727BD4"/>
    <a:srgbClr val="FE9100"/>
    <a:srgbClr val="FC6A67"/>
    <a:srgbClr val="FF73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83451"/>
  </p:normalViewPr>
  <p:slideViewPr>
    <p:cSldViewPr snapToGrid="0">
      <p:cViewPr varScale="1">
        <p:scale>
          <a:sx n="102" d="100"/>
          <a:sy n="102" d="100"/>
        </p:scale>
        <p:origin x="1512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4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663F3F-122C-3843-9E48-B55639789F5D}" type="datetimeFigureOut">
              <a:rPr lang="en-KR" smtClean="0"/>
              <a:t>4/1/22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37E304-00A9-A947-A286-EDE66276B1F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4896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7E304-00A9-A947-A286-EDE66276B1FF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36561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7E304-00A9-A947-A286-EDE66276B1FF}" type="slidenum">
              <a:rPr lang="en-KR" smtClean="0"/>
              <a:t>18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07392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7E304-00A9-A947-A286-EDE66276B1FF}" type="slidenum">
              <a:rPr lang="en-KR" smtClean="0"/>
              <a:t>19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53367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7E304-00A9-A947-A286-EDE66276B1FF}" type="slidenum">
              <a:rPr lang="en-KR" smtClean="0"/>
              <a:t>20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05352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오늘은 </a:t>
            </a:r>
            <a:r>
              <a:rPr lang="en-US" altLang="ko-KR" dirty="0" err="1"/>
              <a:t>django</a:t>
            </a:r>
            <a:r>
              <a:rPr lang="ko-KR" altLang="en-US" dirty="0"/>
              <a:t>의 </a:t>
            </a:r>
            <a:r>
              <a:rPr lang="en-US" altLang="ko-KR" dirty="0"/>
              <a:t>model</a:t>
            </a:r>
            <a:r>
              <a:rPr lang="ko-KR" altLang="en-US" dirty="0"/>
              <a:t>을 통해서 </a:t>
            </a:r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en-US" altLang="ko-KR" dirty="0"/>
              <a:t>CRUD </a:t>
            </a:r>
            <a:r>
              <a:rPr lang="ko-KR" altLang="en-US" dirty="0"/>
              <a:t>중 </a:t>
            </a:r>
            <a:r>
              <a:rPr lang="en-US" altLang="ko-KR" dirty="0"/>
              <a:t>CR, </a:t>
            </a:r>
            <a:r>
              <a:rPr lang="ko-KR" altLang="en-US" dirty="0"/>
              <a:t>새로운 데이터를 만들고</a:t>
            </a:r>
            <a:r>
              <a:rPr lang="en-US" altLang="ko-KR" dirty="0"/>
              <a:t>, </a:t>
            </a:r>
            <a:r>
              <a:rPr lang="ko-KR" altLang="en-US" dirty="0"/>
              <a:t>데이터를 읽는 실습을 </a:t>
            </a:r>
            <a:r>
              <a:rPr lang="ko-KR" altLang="en-US" dirty="0" err="1"/>
              <a:t>해볼거에요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7E304-00A9-A947-A286-EDE66276B1FF}" type="slidenum">
              <a:rPr lang="en-KR" smtClean="0"/>
              <a:t>21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99401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7E304-00A9-A947-A286-EDE66276B1FF}" type="slidenum">
              <a:rPr lang="en-KR" smtClean="0"/>
              <a:t>22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465473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7E304-00A9-A947-A286-EDE66276B1FF}" type="slidenum">
              <a:rPr lang="en-KR" smtClean="0"/>
              <a:t>23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307835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내가 모델링한 </a:t>
            </a:r>
            <a:r>
              <a:rPr lang="ko-KR" altLang="en-US" dirty="0" err="1"/>
              <a:t>디비에</a:t>
            </a:r>
            <a:r>
              <a:rPr lang="ko-KR" altLang="en-US" dirty="0"/>
              <a:t> 대한 변경사항을 적용하고 저장할 </a:t>
            </a:r>
            <a:r>
              <a:rPr lang="ko-KR" altLang="en-US" dirty="0" err="1"/>
              <a:t>디비</a:t>
            </a:r>
            <a:r>
              <a:rPr lang="ko-KR" altLang="en-US" dirty="0"/>
              <a:t> 공간을 만드는 작업입니다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7E304-00A9-A947-A286-EDE66276B1FF}" type="slidenum">
              <a:rPr lang="en-KR" smtClean="0"/>
              <a:t>24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016688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7E304-00A9-A947-A286-EDE66276B1FF}" type="slidenum">
              <a:rPr lang="en-KR" smtClean="0"/>
              <a:t>25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795945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7E304-00A9-A947-A286-EDE66276B1FF}" type="slidenum">
              <a:rPr lang="en-KR" smtClean="0"/>
              <a:t>26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824113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7E304-00A9-A947-A286-EDE66276B1FF}" type="slidenum">
              <a:rPr lang="en-KR" smtClean="0"/>
              <a:t>27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44671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즐거운 세션 날이 왔습니다</a:t>
            </a:r>
            <a:endParaRPr kumimoji="1" lang="en-US" altLang="ko-KR" dirty="0"/>
          </a:p>
          <a:p>
            <a:r>
              <a:rPr kumimoji="1" lang="ko-KR" altLang="en-US" dirty="0"/>
              <a:t>지난 시간부터 장고를 배우기 시작했는데 좀 어떠셨나요</a:t>
            </a:r>
            <a:r>
              <a:rPr kumimoji="1" lang="en-US" altLang="ko-KR" dirty="0"/>
              <a:t>?</a:t>
            </a:r>
            <a:r>
              <a:rPr kumimoji="1" lang="ko-KR" altLang="en-US" dirty="0"/>
              <a:t> 재미있나요</a:t>
            </a:r>
            <a:r>
              <a:rPr kumimoji="1" lang="en-US" altLang="ko-KR" dirty="0"/>
              <a:t>?</a:t>
            </a:r>
            <a:r>
              <a:rPr kumimoji="1" lang="ko-KR" altLang="en-US" dirty="0"/>
              <a:t> 너무 어렵진 않나요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7E304-00A9-A947-A286-EDE66276B1FF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307041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7E304-00A9-A947-A286-EDE66276B1FF}" type="slidenum">
              <a:rPr lang="en-KR" smtClean="0"/>
              <a:t>28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130720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7E304-00A9-A947-A286-EDE66276B1FF}" type="slidenum">
              <a:rPr lang="en-KR" smtClean="0"/>
              <a:t>29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901086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7E304-00A9-A947-A286-EDE66276B1FF}" type="slidenum">
              <a:rPr lang="en-KR" smtClean="0"/>
              <a:t>30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401405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7E304-00A9-A947-A286-EDE66276B1FF}" type="slidenum">
              <a:rPr lang="en-KR" smtClean="0"/>
              <a:t>31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536366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7E304-00A9-A947-A286-EDE66276B1FF}" type="slidenum">
              <a:rPr lang="en-KR" smtClean="0"/>
              <a:t>32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423405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7E304-00A9-A947-A286-EDE66276B1FF}" type="slidenum">
              <a:rPr lang="en-KR" smtClean="0"/>
              <a:t>33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2078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7E304-00A9-A947-A286-EDE66276B1FF}" type="slidenum">
              <a:rPr lang="en-KR" smtClean="0"/>
              <a:t>34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411930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7E304-00A9-A947-A286-EDE66276B1FF}" type="slidenum">
              <a:rPr lang="en-KR" smtClean="0"/>
              <a:t>35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541186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7E304-00A9-A947-A286-EDE66276B1FF}" type="slidenum">
              <a:rPr lang="en-KR" smtClean="0"/>
              <a:t>36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693613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7E304-00A9-A947-A286-EDE66276B1FF}" type="slidenum">
              <a:rPr lang="en-KR" smtClean="0"/>
              <a:t>37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377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이번에 제출하신 과제 중 인상적인 것들을 </a:t>
            </a:r>
            <a:r>
              <a:rPr kumimoji="1" lang="ko-KR" altLang="en-US" dirty="0" err="1"/>
              <a:t>모아봤어요ㅎㅎ</a:t>
            </a:r>
            <a:r>
              <a:rPr kumimoji="1" lang="ko-KR" altLang="en-US" dirty="0"/>
              <a:t> 네 </a:t>
            </a:r>
            <a:r>
              <a:rPr kumimoji="1" lang="ko-KR" altLang="en-US" dirty="0" err="1"/>
              <a:t>멋사</a:t>
            </a:r>
            <a:r>
              <a:rPr kumimoji="1" lang="ko-KR" altLang="en-US" dirty="0"/>
              <a:t>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기의 미래는 밝은 것 같습니다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해커톤이</a:t>
            </a:r>
            <a:r>
              <a:rPr kumimoji="1" lang="ko-KR" altLang="en-US" dirty="0"/>
              <a:t> 기대가 되네요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7E304-00A9-A947-A286-EDE66276B1FF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680858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7E304-00A9-A947-A286-EDE66276B1FF}" type="slidenum">
              <a:rPr lang="en-KR" smtClean="0"/>
              <a:t>38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6903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7E304-00A9-A947-A286-EDE66276B1FF}" type="slidenum">
              <a:rPr lang="en-KR" smtClean="0"/>
              <a:t>39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219956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7E304-00A9-A947-A286-EDE66276B1FF}" type="slidenum">
              <a:rPr lang="en-KR" smtClean="0"/>
              <a:t>40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559098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7E304-00A9-A947-A286-EDE66276B1FF}" type="slidenum">
              <a:rPr lang="en-KR" smtClean="0"/>
              <a:t>41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903046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7E304-00A9-A947-A286-EDE66276B1FF}" type="slidenum">
              <a:rPr lang="en-KR" smtClean="0"/>
              <a:t>42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479935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7E304-00A9-A947-A286-EDE66276B1FF}" type="slidenum">
              <a:rPr lang="en-KR" smtClean="0"/>
              <a:t>43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368945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7E304-00A9-A947-A286-EDE66276B1FF}" type="slidenum">
              <a:rPr lang="en-KR" smtClean="0"/>
              <a:t>44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553978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7E304-00A9-A947-A286-EDE66276B1FF}" type="slidenum">
              <a:rPr lang="en-KR" smtClean="0"/>
              <a:t>45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294551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7E304-00A9-A947-A286-EDE66276B1FF}" type="slidenum">
              <a:rPr lang="en-KR" smtClean="0"/>
              <a:t>46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639944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7E304-00A9-A947-A286-EDE66276B1FF}" type="slidenum">
              <a:rPr lang="en-KR" smtClean="0"/>
              <a:t>47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94227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지난 세션에서 배운 것들을 잠시 복습하고 가려고 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이린님이</a:t>
            </a:r>
            <a:r>
              <a:rPr kumimoji="1" lang="ko-KR" altLang="en-US" dirty="0"/>
              <a:t> 잘 가르쳐주신 내용들이죠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7E304-00A9-A947-A286-EDE66276B1FF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717683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7E304-00A9-A947-A286-EDE66276B1FF}" type="slidenum">
              <a:rPr lang="en-KR" smtClean="0"/>
              <a:t>48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77217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요청을 보내는 클라이언트와 요청을 수행하여 응답하는 서버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7E304-00A9-A947-A286-EDE66276B1FF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78707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7E304-00A9-A947-A286-EDE66276B1FF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99432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7E304-00A9-A947-A286-EDE66276B1FF}" type="slidenum">
              <a:rPr lang="en-KR" smtClean="0"/>
              <a:t>15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2131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7E304-00A9-A947-A286-EDE66276B1FF}" type="slidenum">
              <a:rPr lang="en-KR" smtClean="0"/>
              <a:t>16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0516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7E304-00A9-A947-A286-EDE66276B1FF}" type="slidenum">
              <a:rPr lang="en-KR" smtClean="0"/>
              <a:t>17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72516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F49044-56AB-45BA-909F-51E0FD1DDD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2CAA3CB-D101-4532-BDAF-4145D938FD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86AEF0-8B13-4B59-96E5-5478424EF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1E53B-AF1C-4EE4-B33D-77F6C8630FEA}" type="datetimeFigureOut">
              <a:rPr lang="ko-KR" altLang="en-US" smtClean="0"/>
              <a:t>2022. 4. 1.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C70FDB-9741-4B91-BA95-0D1B7D134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B20FFD-9EBE-40AF-B1EC-6C634B45E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E384D-D25C-4DA7-9E41-CE1C555715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197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C01F93-E146-45EF-B7F8-9DF150FDC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A15F5A2-80C1-480F-A85E-8B6D19C8F3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FE3462-CA90-4BBF-BC31-612948AEB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1E53B-AF1C-4EE4-B33D-77F6C8630FEA}" type="datetimeFigureOut">
              <a:rPr lang="ko-KR" altLang="en-US" smtClean="0"/>
              <a:t>2022. 4. 1.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E3F96D-F033-42A3-A858-6F9FB23C7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BDEF8A-A8F7-4FAA-9102-D28A238C1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E384D-D25C-4DA7-9E41-CE1C555715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698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685A901-F19A-42D9-A5B3-C8C0C1973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C55469-B2CC-4DAA-8AD7-9157CF94C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BFE65A-A855-4923-AB7F-A6B0BBACD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1E53B-AF1C-4EE4-B33D-77F6C8630FEA}" type="datetimeFigureOut">
              <a:rPr lang="ko-KR" altLang="en-US" smtClean="0"/>
              <a:t>2022. 4. 1.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0A0E2E-CCFD-46B7-8C78-6143C0777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3DF1D1-B027-4EC7-A499-1E716F746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E384D-D25C-4DA7-9E41-CE1C555715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69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746813-A202-4A33-9754-236A24A9D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53B476-AFBD-4558-A6B4-C5C1B63D8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39F083-5E77-4E1E-A9AB-C87064670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1E53B-AF1C-4EE4-B33D-77F6C8630FEA}" type="datetimeFigureOut">
              <a:rPr lang="ko-KR" altLang="en-US" smtClean="0"/>
              <a:t>2022. 4. 1.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11E9D6-EA81-426F-AF1F-CFB719598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C51535-9250-4697-A4AE-345BCA854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E384D-D25C-4DA7-9E41-CE1C555715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276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D66F98-72A7-4B2A-9B2A-91B87B799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5089B6-D68B-43B3-A94F-2162B1D30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DC6193-34A0-4EC3-9BA8-9D19D5DFB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1E53B-AF1C-4EE4-B33D-77F6C8630FEA}" type="datetimeFigureOut">
              <a:rPr lang="ko-KR" altLang="en-US" smtClean="0"/>
              <a:t>2022. 4. 1.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1F007F-38F1-4A03-A0BE-8AD25539A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A1B8B0-EFC4-4D3E-8CCA-EBAD34715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E384D-D25C-4DA7-9E41-CE1C555715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093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1B1706-FA7B-4020-9643-980DC4CFB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73C3F0-BE09-4C62-A6B5-57208B553B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D816CD-E30A-411D-B517-8F36DCF58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07E834-FB0C-48C8-ADA3-1054AF75B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1E53B-AF1C-4EE4-B33D-77F6C8630FEA}" type="datetimeFigureOut">
              <a:rPr lang="ko-KR" altLang="en-US" smtClean="0"/>
              <a:t>2022. 4. 1.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642A09-2843-4065-BF7A-B627710A7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6EE73F-9118-4116-8B76-EF2D6AF28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E384D-D25C-4DA7-9E41-CE1C555715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162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69FB3-2FEC-4088-A7C3-F0C65F835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1E72C4-A93C-4D3E-9C22-9A81D4E765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0620BB-BC33-41B6-B5E9-7FB747B6DA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5FC09E-0399-42B9-9B42-878B8D9D86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E6B6BA0-E4F6-46AE-8944-A19D551B81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BDA0B12-E23B-4862-9637-88BCC8172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1E53B-AF1C-4EE4-B33D-77F6C8630FEA}" type="datetimeFigureOut">
              <a:rPr lang="ko-KR" altLang="en-US" smtClean="0"/>
              <a:t>2022. 4. 1.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0462C2-5E7D-4D2C-9F41-3C1499023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3EDBC7-7231-487D-9962-D2A20BA92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E384D-D25C-4DA7-9E41-CE1C555715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222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9AC35-648E-45ED-A4CE-3C64B97A4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B34ADE3-C2D3-4896-AA34-CCF8A4FA1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1E53B-AF1C-4EE4-B33D-77F6C8630FEA}" type="datetimeFigureOut">
              <a:rPr lang="ko-KR" altLang="en-US" smtClean="0"/>
              <a:t>2022. 4. 1.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169D31-B947-43F6-81ED-A4DE1CFB0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5E3BA31-0C68-4033-8A91-917479312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E384D-D25C-4DA7-9E41-CE1C555715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613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A029E85-A281-4BF3-A8FB-19AC4291E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1E53B-AF1C-4EE4-B33D-77F6C8630FEA}" type="datetimeFigureOut">
              <a:rPr lang="ko-KR" altLang="en-US" smtClean="0"/>
              <a:t>2022. 4. 1.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5073E74-9682-47BE-BAA9-EB0A5EF11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6C149C-03C0-452F-AA8E-A2EBF1CF6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E384D-D25C-4DA7-9E41-CE1C555715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131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9A29A2-6C01-46CE-9830-629FFDAED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6973B6-A87C-4329-B66F-B33314FFA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9496A6-A68A-4AF6-B740-F689E194A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5737AB-909A-4D6C-900D-29EDED2AE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1E53B-AF1C-4EE4-B33D-77F6C8630FEA}" type="datetimeFigureOut">
              <a:rPr lang="ko-KR" altLang="en-US" smtClean="0"/>
              <a:t>2022. 4. 1.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4C176B-3E32-409D-A44C-A9F7ED8B8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638D28-DB9C-4863-94FB-4DE310A9A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E384D-D25C-4DA7-9E41-CE1C555715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357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955ED-A393-486D-A69C-64651E338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CAC6DBC-8AC5-4CA3-B450-E21BFEEAB3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120FAC-9113-4039-BC30-427465FEF9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D6FFC3-1110-40BA-816B-2FF07D860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1E53B-AF1C-4EE4-B33D-77F6C8630FEA}" type="datetimeFigureOut">
              <a:rPr lang="ko-KR" altLang="en-US" smtClean="0"/>
              <a:t>2022. 4. 1.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33D2C9-851D-479D-9F08-9F19A1ED3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860623-F66B-42CA-8456-764861D56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E384D-D25C-4DA7-9E41-CE1C555715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076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A1934A2-1758-4526-BB5E-59B147357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D77B64-E14F-4273-80F3-2499E28A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389ED2-BE78-4502-AD7D-EE55026317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defRPr>
            </a:lvl1pPr>
          </a:lstStyle>
          <a:p>
            <a:fld id="{B571E53B-AF1C-4EE4-B33D-77F6C8630FEA}" type="datetimeFigureOut">
              <a:rPr lang="ko-KR" altLang="en-US" smtClean="0"/>
              <a:pPr/>
              <a:t>2022. 4. 1.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5430D9-F1F7-4951-BECE-EBE34480E8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>
                    <a:tint val="75000"/>
                  </a:schemeClr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BC838B-668D-4120-A3C7-9EE9E00BC5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tx1">
                    <a:tint val="75000"/>
                  </a:schemeClr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defRPr>
            </a:lvl1pPr>
          </a:lstStyle>
          <a:p>
            <a:fld id="{27BE384D-D25C-4DA7-9E41-CE1C555715B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0983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NanumSquareRoundOTF Bold" panose="020B0600000101010101" pitchFamily="34" charset="-127"/>
          <a:ea typeface="NanumSquareRoundOTF Bold" panose="020B0600000101010101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chemeClr val="tx1"/>
          </a:solidFill>
          <a:latin typeface="NanumSquareRoundOTF Bold" panose="020B0600000101010101" pitchFamily="34" charset="-127"/>
          <a:ea typeface="NanumSquareRoundOTF Bold" panose="020B0600000101010101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i="0" kern="1200">
          <a:solidFill>
            <a:schemeClr val="tx1"/>
          </a:solidFill>
          <a:latin typeface="NanumSquareRoundOTF Bold" panose="020B0600000101010101" pitchFamily="34" charset="-127"/>
          <a:ea typeface="NanumSquareRoundOTF Bold" panose="020B0600000101010101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i="0" kern="1200">
          <a:solidFill>
            <a:schemeClr val="tx1"/>
          </a:solidFill>
          <a:latin typeface="NanumSquareRoundOTF Bold" panose="020B0600000101010101" pitchFamily="34" charset="-127"/>
          <a:ea typeface="NanumSquareRoundOTF Bold" panose="020B0600000101010101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i="0" kern="1200">
          <a:solidFill>
            <a:schemeClr val="tx1"/>
          </a:solidFill>
          <a:latin typeface="NanumSquareRoundOTF Bold" panose="020B0600000101010101" pitchFamily="34" charset="-127"/>
          <a:ea typeface="NanumSquareRoundOTF Bold" panose="020B0600000101010101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i="0" kern="1200">
          <a:solidFill>
            <a:schemeClr val="tx1"/>
          </a:solidFill>
          <a:latin typeface="NanumSquareRoundOTF Bold" panose="020B0600000101010101" pitchFamily="34" charset="-127"/>
          <a:ea typeface="NanumSquareRoundOTF Bold" panose="020B0600000101010101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4" Type="http://schemas.openxmlformats.org/officeDocument/2006/relationships/hyperlink" Target="https://docs.djangoproject.com/en/3.1/ref/models/fields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jangoproject.com/en/3.1/topics/db/queries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jangoproject.com/en/3.1/ref/templates/language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83BB11E-05AC-4A22-B9D1-023908266CA9}"/>
              </a:ext>
            </a:extLst>
          </p:cNvPr>
          <p:cNvSpPr/>
          <p:nvPr/>
        </p:nvSpPr>
        <p:spPr>
          <a:xfrm flipV="1">
            <a:off x="0" y="4232727"/>
            <a:ext cx="12192000" cy="45719"/>
          </a:xfrm>
          <a:prstGeom prst="rect">
            <a:avLst/>
          </a:prstGeom>
          <a:solidFill>
            <a:srgbClr val="FF9E1A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9E1A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B1721FA-9D8B-064B-A8B3-C32D228E3662}"/>
              </a:ext>
            </a:extLst>
          </p:cNvPr>
          <p:cNvGrpSpPr/>
          <p:nvPr/>
        </p:nvGrpSpPr>
        <p:grpSpPr>
          <a:xfrm>
            <a:off x="4558398" y="5422240"/>
            <a:ext cx="3075201" cy="369332"/>
            <a:chOff x="4503103" y="5484586"/>
            <a:chExt cx="3075201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E3B9110-DE41-44B5-8536-2ED1A440B457}"/>
                </a:ext>
              </a:extLst>
            </p:cNvPr>
            <p:cNvSpPr txBox="1"/>
            <p:nvPr/>
          </p:nvSpPr>
          <p:spPr>
            <a:xfrm>
              <a:off x="4503103" y="5484586"/>
              <a:ext cx="215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Arial" panose="020B0604020202020204" pitchFamily="34" charset="0"/>
                  <a:ea typeface="NanumSquareRoundOTF Bold" panose="020B0600000101010101" pitchFamily="34" charset="-127"/>
                  <a:cs typeface="Arial" panose="020B0604020202020204" pitchFamily="34" charset="0"/>
                </a:rPr>
                <a:t>NE</a:t>
              </a:r>
              <a:r>
                <a:rPr lang="en-US" altLang="ko-KR" b="1" dirty="0">
                  <a:solidFill>
                    <a:srgbClr val="FF9E1A"/>
                  </a:solidFill>
                  <a:latin typeface="Arial" panose="020B0604020202020204" pitchFamily="34" charset="0"/>
                  <a:ea typeface="NanumSquareRoundOTF Bold" panose="020B0600000101010101" pitchFamily="34" charset="-127"/>
                  <a:cs typeface="Arial" panose="020B0604020202020204" pitchFamily="34" charset="0"/>
                </a:rPr>
                <a:t>X</a:t>
              </a:r>
              <a:r>
                <a:rPr lang="en-US" altLang="ko-KR" b="1" dirty="0">
                  <a:latin typeface="Arial" panose="020B0604020202020204" pitchFamily="34" charset="0"/>
                  <a:ea typeface="NanumSquareRoundOTF Bold" panose="020B0600000101010101" pitchFamily="34" charset="-127"/>
                  <a:cs typeface="Arial" panose="020B0604020202020204" pitchFamily="34" charset="0"/>
                </a:rPr>
                <a:t>T</a:t>
              </a:r>
              <a:r>
                <a:rPr lang="ko-KR" altLang="en-US" b="1" dirty="0">
                  <a:latin typeface="Arial" panose="020B0604020202020204" pitchFamily="34" charset="0"/>
                  <a:ea typeface="NanumSquareRoundOTF Bold" panose="020B0600000101010101" pitchFamily="34" charset="-127"/>
                  <a:cs typeface="Arial" panose="020B0604020202020204" pitchFamily="34" charset="0"/>
                </a:rPr>
                <a:t> </a:t>
              </a:r>
              <a:r>
                <a:rPr lang="en-US" altLang="ko-KR" b="1" dirty="0">
                  <a:latin typeface="Arial" panose="020B0604020202020204" pitchFamily="34" charset="0"/>
                  <a:ea typeface="NanumSquareRoundOTF Bold" panose="020B0600000101010101" pitchFamily="34" charset="-127"/>
                  <a:cs typeface="Arial" panose="020B0604020202020204" pitchFamily="34" charset="0"/>
                </a:rPr>
                <a:t>X</a:t>
              </a:r>
              <a:r>
                <a:rPr lang="ko-KR" altLang="en-US" b="1" dirty="0">
                  <a:latin typeface="Arial" panose="020B0604020202020204" pitchFamily="34" charset="0"/>
                  <a:ea typeface="NanumSquareRoundOTF Bold" panose="020B0600000101010101" pitchFamily="34" charset="-127"/>
                  <a:cs typeface="Arial" panose="020B0604020202020204" pitchFamily="34" charset="0"/>
                </a:rPr>
                <a:t> </a:t>
              </a:r>
              <a:r>
                <a:rPr lang="en-US" altLang="ko-KR" b="1" dirty="0">
                  <a:latin typeface="Arial" panose="020B0604020202020204" pitchFamily="34" charset="0"/>
                  <a:ea typeface="NanumSquareRoundOTF Bold" panose="020B0600000101010101" pitchFamily="34" charset="-127"/>
                  <a:cs typeface="Arial" panose="020B0604020202020204" pitchFamily="34" charset="0"/>
                </a:rPr>
                <a:t>LIKELION</a:t>
              </a:r>
              <a:endParaRPr lang="ko-KR" altLang="en-US" b="1" dirty="0"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C5D39C-D508-49E2-A0CB-215F7EB9722C}"/>
                </a:ext>
              </a:extLst>
            </p:cNvPr>
            <p:cNvSpPr txBox="1"/>
            <p:nvPr/>
          </p:nvSpPr>
          <p:spPr>
            <a:xfrm>
              <a:off x="6662669" y="5484586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pc="100" dirty="0">
                  <a:latin typeface="Arial" panose="020B0604020202020204" pitchFamily="34" charset="0"/>
                  <a:ea typeface="NanumSquareRoundOTF Bold" panose="020B0600000101010101" pitchFamily="34" charset="-127"/>
                  <a:cs typeface="Arial" panose="020B0604020202020204" pitchFamily="34" charset="0"/>
                </a:rPr>
                <a:t>이민용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25DBFFB-FB66-48B0-BC12-0A81B89E36EA}"/>
              </a:ext>
            </a:extLst>
          </p:cNvPr>
          <p:cNvSpPr txBox="1"/>
          <p:nvPr/>
        </p:nvSpPr>
        <p:spPr>
          <a:xfrm>
            <a:off x="4692197" y="3653476"/>
            <a:ext cx="2807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100" dirty="0">
                <a:solidFill>
                  <a:schemeClr val="bg1">
                    <a:lumMod val="65000"/>
                  </a:schemeClr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  <a:cs typeface="Arial" panose="020B0604020202020204" pitchFamily="34" charset="0"/>
              </a:rPr>
              <a:t>DB &amp; </a:t>
            </a:r>
            <a:r>
              <a:rPr lang="en-US" altLang="ko-KR" sz="2400" b="1" spc="100" dirty="0" err="1">
                <a:solidFill>
                  <a:schemeClr val="bg1">
                    <a:lumMod val="65000"/>
                  </a:schemeClr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  <a:cs typeface="Arial" panose="020B0604020202020204" pitchFamily="34" charset="0"/>
              </a:rPr>
              <a:t>django</a:t>
            </a:r>
            <a:r>
              <a:rPr lang="en-US" altLang="ko-KR" sz="2400" b="1" spc="100" dirty="0">
                <a:solidFill>
                  <a:schemeClr val="bg1">
                    <a:lumMod val="65000"/>
                  </a:schemeClr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  <a:cs typeface="Arial" panose="020B0604020202020204" pitchFamily="34" charset="0"/>
              </a:rPr>
              <a:t> CR</a:t>
            </a:r>
            <a:endParaRPr lang="ko-KR" altLang="en-US" sz="2400" b="1" spc="100" dirty="0">
              <a:solidFill>
                <a:schemeClr val="bg1">
                  <a:lumMod val="65000"/>
                </a:schemeClr>
              </a:solidFill>
              <a:latin typeface="APPLE SD GOTHICNEO EXTRABOLD" panose="02000300000000000000" pitchFamily="2" charset="-127"/>
              <a:ea typeface="APPLE SD GOTHICNEO EXTRABOLD" panose="020003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F8FDF9-2A43-43C5-9804-E74B8DC38E08}"/>
              </a:ext>
            </a:extLst>
          </p:cNvPr>
          <p:cNvSpPr txBox="1"/>
          <p:nvPr/>
        </p:nvSpPr>
        <p:spPr>
          <a:xfrm>
            <a:off x="8419786" y="3237978"/>
            <a:ext cx="3354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100" dirty="0"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6</a:t>
            </a:r>
            <a:r>
              <a:rPr lang="ko-KR" altLang="en-US" sz="4800" b="1" spc="100" dirty="0"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번째 세션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C2C8CE-CAE0-4D73-921B-9150CB02E285}"/>
              </a:ext>
            </a:extLst>
          </p:cNvPr>
          <p:cNvSpPr txBox="1"/>
          <p:nvPr/>
        </p:nvSpPr>
        <p:spPr>
          <a:xfrm>
            <a:off x="0" y="-461665"/>
            <a:ext cx="1741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Intro </a:t>
            </a:r>
            <a:r>
              <a:rPr lang="ko-KR" altLang="en-US" sz="2400" b="1" spc="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장</a:t>
            </a:r>
          </a:p>
        </p:txBody>
      </p:sp>
    </p:spTree>
    <p:extLst>
      <p:ext uri="{BB962C8B-B14F-4D97-AF65-F5344CB8AC3E}">
        <p14:creationId xmlns:p14="http://schemas.microsoft.com/office/powerpoint/2010/main" val="1231134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7EEAADE-0602-47CB-AE82-4C6757C3E8BA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18E97-F4F1-42C4-B580-8579E3DBF1E9}"/>
              </a:ext>
            </a:extLst>
          </p:cNvPr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NE</a:t>
            </a:r>
            <a:r>
              <a:rPr lang="en-US" altLang="ko-KR" sz="1400" b="1" dirty="0">
                <a:solidFill>
                  <a:srgbClr val="FF9E1A"/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T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LIKELION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F0FC3C-A3B8-2443-B2F3-CC17AC2C32AD}"/>
              </a:ext>
            </a:extLst>
          </p:cNvPr>
          <p:cNvSpPr txBox="1"/>
          <p:nvPr/>
        </p:nvSpPr>
        <p:spPr>
          <a:xfrm>
            <a:off x="614568" y="477542"/>
            <a:ext cx="3911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100" dirty="0">
                <a:latin typeface="Abadi" panose="020B0604020104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RDBMS</a:t>
            </a:r>
            <a:endParaRPr lang="ko-KR" altLang="en-US" sz="2400" b="1" spc="100" dirty="0">
              <a:latin typeface="Abadi" panose="020B0604020104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24EDD14-25B3-4B2D-BA6F-BA55A8349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012268"/>
              </p:ext>
            </p:extLst>
          </p:nvPr>
        </p:nvGraphicFramePr>
        <p:xfrm>
          <a:off x="2032000" y="2613266"/>
          <a:ext cx="8128000" cy="2225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76565692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54034991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36584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50183050"/>
                    </a:ext>
                  </a:extLst>
                </a:gridCol>
              </a:tblGrid>
              <a:tr h="5562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solidFill>
                            <a:schemeClr val="bg1"/>
                          </a:solidFill>
                          <a:ea typeface="NanumSquareRoundOTF Bold" panose="020B0600000101010101"/>
                        </a:rPr>
                        <a:t>학번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solidFill>
                            <a:schemeClr val="bg1"/>
                          </a:solidFill>
                          <a:ea typeface="NanumSquareRoundOTF Bold" panose="020B0600000101010101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solidFill>
                            <a:schemeClr val="bg1"/>
                          </a:solidFill>
                          <a:ea typeface="NanumSquareRoundOTF Bold" panose="020B0600000101010101"/>
                        </a:rPr>
                        <a:t>학과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solidFill>
                            <a:schemeClr val="bg1"/>
                          </a:solidFill>
                          <a:ea typeface="NanumSquareRoundOTF Bold" panose="020B0600000101010101"/>
                        </a:rPr>
                        <a:t>학점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985239"/>
                  </a:ext>
                </a:extLst>
              </a:tr>
              <a:tr h="5562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ea typeface="NanumSquareRoundOTF Bold" panose="020B0600000101010101"/>
                        </a:rPr>
                        <a:t>2019130528</a:t>
                      </a:r>
                      <a:endParaRPr lang="ko-KR" altLang="en-US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ea typeface="NanumSquareRoundOTF Bold" panose="020B0600000101010101"/>
                        </a:rPr>
                        <a:t>이민용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ea typeface="NanumSquareRoundOTF Bold" panose="020B0600000101010101"/>
                        </a:rPr>
                        <a:t>사회학과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ea typeface="NanumSquareRoundOTF Bold" panose="020B0600000101010101"/>
                        </a:rPr>
                        <a:t>3.9</a:t>
                      </a:r>
                      <a:endParaRPr lang="ko-KR" altLang="en-US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549142"/>
                  </a:ext>
                </a:extLst>
              </a:tr>
              <a:tr h="5562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ea typeface="NanumSquareRoundOTF Bold" panose="020B0600000101010101"/>
                        </a:rPr>
                        <a:t>2016130514</a:t>
                      </a:r>
                      <a:endParaRPr lang="ko-KR" altLang="en-US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ea typeface="NanumSquareRoundOTF Bold" panose="020B0600000101010101"/>
                        </a:rPr>
                        <a:t>김동민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ea typeface="NanumSquareRoundOTF Bold" panose="020B0600000101010101"/>
                        </a:rPr>
                        <a:t>사회학과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ea typeface="NanumSquareRoundOTF Bold" panose="020B0600000101010101"/>
                        </a:rPr>
                        <a:t>4.3</a:t>
                      </a:r>
                      <a:endParaRPr lang="ko-KR" altLang="en-US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522423"/>
                  </a:ext>
                </a:extLst>
              </a:tr>
              <a:tr h="5562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ea typeface="NanumSquareRoundOTF Bold" panose="020B0600000101010101"/>
                        </a:rPr>
                        <a:t>2013230152</a:t>
                      </a:r>
                      <a:endParaRPr lang="ko-KR" altLang="en-US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ea typeface="NanumSquareRoundOTF Bold" panose="020B0600000101010101"/>
                        </a:rPr>
                        <a:t>서인재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ea typeface="NanumSquareRoundOTF Bold" panose="020B0600000101010101"/>
                        </a:rPr>
                        <a:t>신소재공학과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ea typeface="NanumSquareRoundOTF Bold" panose="020B0600000101010101"/>
                        </a:rPr>
                        <a:t>3.8</a:t>
                      </a:r>
                      <a:endParaRPr lang="ko-KR" altLang="en-US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9901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AAD7D2F-8E42-4EF6-B93F-5E506C5508F2}"/>
              </a:ext>
            </a:extLst>
          </p:cNvPr>
          <p:cNvSpPr txBox="1"/>
          <p:nvPr/>
        </p:nvSpPr>
        <p:spPr>
          <a:xfrm>
            <a:off x="2406400" y="5099126"/>
            <a:ext cx="677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100" dirty="0">
                <a:latin typeface="Abadi" panose="020B0604020104020204" pitchFamily="34" charset="0"/>
                <a:ea typeface="NanumSquareRoundOTF Bold" panose="020B0600000101010101"/>
                <a:cs typeface="Arial" panose="020B0604020202020204" pitchFamily="34" charset="0"/>
              </a:rPr>
              <a:t>테이블</a:t>
            </a:r>
            <a:r>
              <a:rPr lang="ko-KR" altLang="en-US" spc="100" dirty="0">
                <a:latin typeface="Abadi" panose="020B0604020104020204" pitchFamily="34" charset="0"/>
                <a:ea typeface="NanumSquareRoundOTF Bold" panose="020B0600000101010101"/>
                <a:cs typeface="Arial" panose="020B0604020202020204" pitchFamily="34" charset="0"/>
              </a:rPr>
              <a:t>의 형태로 관리되는 관계형</a:t>
            </a:r>
            <a:r>
              <a:rPr lang="en-US" altLang="ko-KR" spc="100" dirty="0">
                <a:latin typeface="Abadi" panose="020B0604020104020204" pitchFamily="34" charset="0"/>
                <a:ea typeface="NanumSquareRoundOTF Bold" panose="020B0600000101010101"/>
                <a:cs typeface="Arial" panose="020B0604020202020204" pitchFamily="34" charset="0"/>
              </a:rPr>
              <a:t>(Relational)</a:t>
            </a:r>
            <a:r>
              <a:rPr lang="ko-KR" altLang="en-US" spc="100" dirty="0">
                <a:latin typeface="Abadi" panose="020B0604020104020204" pitchFamily="34" charset="0"/>
                <a:ea typeface="NanumSquareRoundOTF Bold" panose="020B0600000101010101"/>
                <a:cs typeface="Arial" panose="020B0604020202020204" pitchFamily="34" charset="0"/>
              </a:rPr>
              <a:t> 데이터 모델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D67FB399-2C7F-4C88-B769-6A55968166C7}"/>
              </a:ext>
            </a:extLst>
          </p:cNvPr>
          <p:cNvSpPr/>
          <p:nvPr/>
        </p:nvSpPr>
        <p:spPr>
          <a:xfrm>
            <a:off x="2032000" y="5168592"/>
            <a:ext cx="374400" cy="21600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DDC71-A707-4CE6-889C-79E55A8F23A6}"/>
              </a:ext>
            </a:extLst>
          </p:cNvPr>
          <p:cNvSpPr txBox="1"/>
          <p:nvPr/>
        </p:nvSpPr>
        <p:spPr>
          <a:xfrm>
            <a:off x="4714628" y="2022732"/>
            <a:ext cx="281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학생 테이블</a:t>
            </a:r>
            <a:r>
              <a:rPr lang="en-US" altLang="ko-KR" b="1" dirty="0"/>
              <a:t>(Relation)&gt;</a:t>
            </a:r>
            <a:endParaRPr lang="ko-KR" altLang="en-US" b="1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77FC8D8-83B2-4ADD-963C-2192913B5F25}"/>
              </a:ext>
            </a:extLst>
          </p:cNvPr>
          <p:cNvGrpSpPr/>
          <p:nvPr/>
        </p:nvGrpSpPr>
        <p:grpSpPr>
          <a:xfrm>
            <a:off x="215573" y="2008332"/>
            <a:ext cx="10040256" cy="2483221"/>
            <a:chOff x="215573" y="2008332"/>
            <a:chExt cx="10040256" cy="2483221"/>
          </a:xfrm>
        </p:grpSpPr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4813B263-72E2-46A2-9D51-AD138DDC62DB}"/>
                </a:ext>
              </a:extLst>
            </p:cNvPr>
            <p:cNvCxnSpPr>
              <a:cxnSpLocks/>
            </p:cNvCxnSpPr>
            <p:nvPr/>
          </p:nvCxnSpPr>
          <p:spPr>
            <a:xfrm>
              <a:off x="9180857" y="2266557"/>
              <a:ext cx="0" cy="395324"/>
            </a:xfrm>
            <a:prstGeom prst="straightConnector1">
              <a:avLst/>
            </a:prstGeom>
            <a:ln w="28575">
              <a:solidFill>
                <a:srgbClr val="EE88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21BFE22-3173-4B3A-8AA7-8C297F64074C}"/>
                </a:ext>
              </a:extLst>
            </p:cNvPr>
            <p:cNvSpPr txBox="1"/>
            <p:nvPr/>
          </p:nvSpPr>
          <p:spPr>
            <a:xfrm>
              <a:off x="8299973" y="2008332"/>
              <a:ext cx="195585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b="1">
                  <a:solidFill>
                    <a:srgbClr val="EE8800"/>
                  </a:solidFill>
                </a:rPr>
                <a:t>어트리뷰트</a:t>
              </a:r>
              <a:r>
                <a:rPr lang="en-US" altLang="ko-KR" sz="1400" b="1">
                  <a:solidFill>
                    <a:srgbClr val="EE8800"/>
                  </a:solidFill>
                </a:rPr>
                <a:t>(attribute)</a:t>
              </a:r>
              <a:endParaRPr lang="ko-KR" altLang="en-US" sz="1400" b="1">
                <a:solidFill>
                  <a:srgbClr val="EE8800"/>
                </a:solidFill>
              </a:endParaRP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E4BCBFD8-9970-4044-B096-34E8049968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6775" y="3512197"/>
              <a:ext cx="705225" cy="480878"/>
            </a:xfrm>
            <a:prstGeom prst="straightConnector1">
              <a:avLst/>
            </a:prstGeom>
            <a:ln w="28575">
              <a:solidFill>
                <a:srgbClr val="EE88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DD349A5-5C5A-4F73-B24E-8F0F14252DEB}"/>
                </a:ext>
              </a:extLst>
            </p:cNvPr>
            <p:cNvSpPr txBox="1"/>
            <p:nvPr/>
          </p:nvSpPr>
          <p:spPr>
            <a:xfrm>
              <a:off x="215573" y="3839186"/>
              <a:ext cx="11112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b="1">
                  <a:solidFill>
                    <a:srgbClr val="EE8800"/>
                  </a:solidFill>
                </a:rPr>
                <a:t>튜플</a:t>
              </a:r>
              <a:r>
                <a:rPr lang="en-US" altLang="ko-KR" sz="1400" b="1">
                  <a:solidFill>
                    <a:srgbClr val="EE8800"/>
                  </a:solidFill>
                </a:rPr>
                <a:t>(tuple)</a:t>
              </a:r>
              <a:endParaRPr lang="ko-KR" altLang="en-US" sz="1400" b="1">
                <a:solidFill>
                  <a:srgbClr val="EE8800"/>
                </a:solidFill>
              </a:endParaRPr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3767DE09-7B4A-41A8-BCAD-DF896525B6F3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1326775" y="3993075"/>
              <a:ext cx="705225" cy="498478"/>
            </a:xfrm>
            <a:prstGeom prst="straightConnector1">
              <a:avLst/>
            </a:prstGeom>
            <a:ln w="28575">
              <a:solidFill>
                <a:srgbClr val="EE88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AA197B48-FA17-4724-BA6A-BA53F538BD65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1326775" y="3993075"/>
              <a:ext cx="705225" cy="7200"/>
            </a:xfrm>
            <a:prstGeom prst="straightConnector1">
              <a:avLst/>
            </a:prstGeom>
            <a:ln w="28575">
              <a:solidFill>
                <a:srgbClr val="EE88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A95EBF1-F505-4AE2-B27A-37F7EDC67D09}"/>
                </a:ext>
              </a:extLst>
            </p:cNvPr>
            <p:cNvSpPr txBox="1"/>
            <p:nvPr/>
          </p:nvSpPr>
          <p:spPr>
            <a:xfrm>
              <a:off x="584168" y="2754954"/>
              <a:ext cx="149432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b="1">
                  <a:solidFill>
                    <a:srgbClr val="EE8800"/>
                  </a:solidFill>
                </a:rPr>
                <a:t>스키마</a:t>
              </a:r>
              <a:r>
                <a:rPr lang="en-US" altLang="ko-KR" sz="1400" b="1">
                  <a:solidFill>
                    <a:srgbClr val="EE8800"/>
                  </a:solidFill>
                </a:rPr>
                <a:t>(schema)</a:t>
              </a:r>
              <a:endParaRPr lang="ko-KR" altLang="en-US" sz="1400" b="1">
                <a:solidFill>
                  <a:srgbClr val="EE88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004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7EEAADE-0602-47CB-AE82-4C6757C3E8BA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18E97-F4F1-42C4-B580-8579E3DBF1E9}"/>
              </a:ext>
            </a:extLst>
          </p:cNvPr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NE</a:t>
            </a:r>
            <a:r>
              <a:rPr lang="en-US" altLang="ko-KR" sz="1400" b="1" dirty="0">
                <a:solidFill>
                  <a:srgbClr val="FF9E1A"/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T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LIKELION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F0FC3C-A3B8-2443-B2F3-CC17AC2C32AD}"/>
              </a:ext>
            </a:extLst>
          </p:cNvPr>
          <p:cNvSpPr txBox="1"/>
          <p:nvPr/>
        </p:nvSpPr>
        <p:spPr>
          <a:xfrm>
            <a:off x="602762" y="307821"/>
            <a:ext cx="3911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100" dirty="0">
                <a:latin typeface="Abadi" panose="020B0604020104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RDBMS</a:t>
            </a:r>
            <a:endParaRPr lang="ko-KR" altLang="en-US" sz="2400" b="1" spc="100" dirty="0">
              <a:latin typeface="Abadi" panose="020B0604020104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24EDD14-25B3-4B2D-BA6F-BA55A8349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60900"/>
              </p:ext>
            </p:extLst>
          </p:nvPr>
        </p:nvGraphicFramePr>
        <p:xfrm>
          <a:off x="2032000" y="2390066"/>
          <a:ext cx="8128000" cy="2225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76565692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54034991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36584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50183050"/>
                    </a:ext>
                  </a:extLst>
                </a:gridCol>
              </a:tblGrid>
              <a:tr h="5562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solidFill>
                            <a:schemeClr val="bg1"/>
                          </a:solidFill>
                          <a:ea typeface="NanumSquareRoundOTF Bold" panose="020B0600000101010101"/>
                        </a:rPr>
                        <a:t>학번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solidFill>
                            <a:schemeClr val="bg1"/>
                          </a:solidFill>
                          <a:ea typeface="NanumSquareRoundOTF Bold" panose="020B0600000101010101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solidFill>
                            <a:schemeClr val="bg1"/>
                          </a:solidFill>
                          <a:ea typeface="NanumSquareRoundOTF Bold" panose="020B0600000101010101"/>
                        </a:rPr>
                        <a:t>학과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solidFill>
                            <a:schemeClr val="bg1"/>
                          </a:solidFill>
                          <a:ea typeface="NanumSquareRoundOTF Bold" panose="020B0600000101010101"/>
                        </a:rPr>
                        <a:t>학점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985239"/>
                  </a:ext>
                </a:extLst>
              </a:tr>
              <a:tr h="5562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ea typeface="NanumSquareRoundOTF Bold" panose="020B0600000101010101"/>
                        </a:rPr>
                        <a:t>2019130528</a:t>
                      </a:r>
                      <a:endParaRPr lang="ko-KR" altLang="en-US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ea typeface="NanumSquareRoundOTF Bold" panose="020B0600000101010101"/>
                        </a:rPr>
                        <a:t>이민용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ea typeface="NanumSquareRoundOTF Bold" panose="020B0600000101010101"/>
                        </a:rPr>
                        <a:t>사회학과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ea typeface="NanumSquareRoundOTF Bold" panose="020B0600000101010101"/>
                        </a:rPr>
                        <a:t>3.9</a:t>
                      </a:r>
                      <a:endParaRPr lang="ko-KR" altLang="en-US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549142"/>
                  </a:ext>
                </a:extLst>
              </a:tr>
              <a:tr h="5562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ea typeface="NanumSquareRoundOTF Bold" panose="020B0600000101010101"/>
                        </a:rPr>
                        <a:t>2016130514</a:t>
                      </a:r>
                      <a:endParaRPr lang="ko-KR" altLang="en-US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ea typeface="NanumSquareRoundOTF Bold" panose="020B0600000101010101"/>
                        </a:rPr>
                        <a:t>김동민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ea typeface="NanumSquareRoundOTF Bold" panose="020B0600000101010101"/>
                        </a:rPr>
                        <a:t>사회학과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ea typeface="NanumSquareRoundOTF Bold" panose="020B0600000101010101"/>
                        </a:rPr>
                        <a:t>4.3</a:t>
                      </a:r>
                      <a:endParaRPr lang="ko-KR" altLang="en-US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522423"/>
                  </a:ext>
                </a:extLst>
              </a:tr>
              <a:tr h="5562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ea typeface="NanumSquareRoundOTF Bold" panose="020B0600000101010101"/>
                        </a:rPr>
                        <a:t>2013230152</a:t>
                      </a:r>
                      <a:endParaRPr lang="ko-KR" altLang="en-US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ea typeface="NanumSquareRoundOTF Bold" panose="020B0600000101010101"/>
                        </a:rPr>
                        <a:t>서인재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ea typeface="NanumSquareRoundOTF Bold" panose="020B0600000101010101"/>
                        </a:rPr>
                        <a:t>신소재공학과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ea typeface="NanumSquareRoundOTF Bold" panose="020B0600000101010101"/>
                        </a:rPr>
                        <a:t>3.8</a:t>
                      </a:r>
                      <a:endParaRPr lang="ko-KR" altLang="en-US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9901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FEFDDC71-A707-4CE6-889C-79E55A8F23A6}"/>
              </a:ext>
            </a:extLst>
          </p:cNvPr>
          <p:cNvSpPr txBox="1"/>
          <p:nvPr/>
        </p:nvSpPr>
        <p:spPr>
          <a:xfrm>
            <a:off x="5606122" y="183133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&lt;</a:t>
            </a:r>
            <a:r>
              <a:rPr lang="ko-KR" altLang="en-US" b="1"/>
              <a:t>학생</a:t>
            </a:r>
            <a:r>
              <a:rPr lang="en-US" altLang="ko-KR" b="1"/>
              <a:t>&gt;</a:t>
            </a:r>
            <a:endParaRPr lang="ko-KR" altLang="en-US" b="1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0360BD1-312E-43D6-87D6-F75527814A50}"/>
              </a:ext>
            </a:extLst>
          </p:cNvPr>
          <p:cNvCxnSpPr>
            <a:cxnSpLocks/>
          </p:cNvCxnSpPr>
          <p:nvPr/>
        </p:nvCxnSpPr>
        <p:spPr>
          <a:xfrm>
            <a:off x="3032800" y="2088000"/>
            <a:ext cx="0" cy="338066"/>
          </a:xfrm>
          <a:prstGeom prst="straightConnector1">
            <a:avLst/>
          </a:prstGeom>
          <a:ln w="28575">
            <a:solidFill>
              <a:srgbClr val="EB52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19B8448-2776-4D47-B1B7-980AD5E76C58}"/>
              </a:ext>
            </a:extLst>
          </p:cNvPr>
          <p:cNvSpPr txBox="1"/>
          <p:nvPr/>
        </p:nvSpPr>
        <p:spPr>
          <a:xfrm>
            <a:off x="1458797" y="1757879"/>
            <a:ext cx="315503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rgbClr val="EB5215"/>
                </a:solidFill>
              </a:rPr>
              <a:t>학번이 같은 두 학생이 있을 수 있나</a:t>
            </a:r>
            <a:r>
              <a:rPr lang="en-US" altLang="ko-KR" sz="1400" b="1">
                <a:solidFill>
                  <a:srgbClr val="EB5215"/>
                </a:solidFill>
              </a:rPr>
              <a:t>?</a:t>
            </a:r>
            <a:endParaRPr lang="ko-KR" altLang="en-US" sz="1400" b="1">
              <a:solidFill>
                <a:srgbClr val="EB5215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250DD4-2144-4405-9FD3-9BF45B25C30C}"/>
              </a:ext>
            </a:extLst>
          </p:cNvPr>
          <p:cNvSpPr txBox="1"/>
          <p:nvPr/>
        </p:nvSpPr>
        <p:spPr>
          <a:xfrm>
            <a:off x="1895200" y="4939612"/>
            <a:ext cx="876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100" dirty="0">
                <a:latin typeface="Abadi" panose="020B0604020104020204" pitchFamily="34" charset="0"/>
                <a:ea typeface="NanumSquareRoundOTF Bold" panose="020B0600000101010101"/>
                <a:cs typeface="Arial" panose="020B0604020202020204" pitchFamily="34" charset="0"/>
              </a:rPr>
              <a:t>Primary</a:t>
            </a:r>
            <a:r>
              <a:rPr lang="ko-KR" altLang="en-US" b="1" spc="100" dirty="0">
                <a:latin typeface="Abadi" panose="020B0604020104020204" pitchFamily="34" charset="0"/>
                <a:ea typeface="NanumSquareRoundOTF Bold" panose="020B0600000101010101"/>
                <a:cs typeface="Arial" panose="020B0604020202020204" pitchFamily="34" charset="0"/>
              </a:rPr>
              <a:t> </a:t>
            </a:r>
            <a:r>
              <a:rPr lang="en-US" altLang="ko-KR" b="1" spc="100" dirty="0">
                <a:latin typeface="Abadi" panose="020B0604020104020204" pitchFamily="34" charset="0"/>
                <a:ea typeface="NanumSquareRoundOTF Bold" panose="020B0600000101010101"/>
                <a:cs typeface="Arial" panose="020B0604020202020204" pitchFamily="34" charset="0"/>
              </a:rPr>
              <a:t>Key</a:t>
            </a:r>
            <a:r>
              <a:rPr lang="ko-KR" altLang="en-US" b="1" spc="100" dirty="0">
                <a:latin typeface="Abadi" panose="020B0604020104020204" pitchFamily="34" charset="0"/>
                <a:ea typeface="NanumSquareRoundOTF Bold" panose="020B0600000101010101"/>
                <a:cs typeface="Arial" panose="020B0604020202020204" pitchFamily="34" charset="0"/>
              </a:rPr>
              <a:t> </a:t>
            </a:r>
            <a:r>
              <a:rPr lang="en-US" altLang="ko-KR" b="1" spc="100" dirty="0">
                <a:latin typeface="Abadi" panose="020B0604020104020204" pitchFamily="34" charset="0"/>
                <a:ea typeface="NanumSquareRoundOTF Bold" panose="020B0600000101010101"/>
                <a:cs typeface="Arial" panose="020B0604020202020204" pitchFamily="34" charset="0"/>
              </a:rPr>
              <a:t>: </a:t>
            </a:r>
            <a:r>
              <a:rPr lang="ko-KR" altLang="en-US" b="1" spc="100" dirty="0">
                <a:latin typeface="Abadi" panose="020B0604020104020204" pitchFamily="34" charset="0"/>
                <a:ea typeface="NanumSquareRoundOTF Bold" panose="020B0600000101010101"/>
                <a:cs typeface="Arial" panose="020B0604020202020204" pitchFamily="34" charset="0"/>
              </a:rPr>
              <a:t>테이블의 행</a:t>
            </a:r>
            <a:r>
              <a:rPr lang="en-US" altLang="ko-KR" b="1" spc="100" dirty="0">
                <a:latin typeface="Abadi" panose="020B0604020104020204" pitchFamily="34" charset="0"/>
                <a:ea typeface="NanumSquareRoundOTF Bold" panose="020B0600000101010101"/>
                <a:cs typeface="Arial" panose="020B0604020202020204" pitchFamily="34" charset="0"/>
              </a:rPr>
              <a:t>(=</a:t>
            </a:r>
            <a:r>
              <a:rPr lang="ko-KR" altLang="en-US" b="1" spc="100" dirty="0" err="1">
                <a:latin typeface="Abadi" panose="020B0604020104020204" pitchFamily="34" charset="0"/>
                <a:ea typeface="NanumSquareRoundOTF Bold" panose="020B0600000101010101"/>
                <a:cs typeface="Arial" panose="020B0604020202020204" pitchFamily="34" charset="0"/>
              </a:rPr>
              <a:t>튜플</a:t>
            </a:r>
            <a:r>
              <a:rPr lang="en-US" altLang="ko-KR" b="1" spc="100" dirty="0">
                <a:latin typeface="Abadi" panose="020B0604020104020204" pitchFamily="34" charset="0"/>
                <a:ea typeface="NanumSquareRoundOTF Bold" panose="020B0600000101010101"/>
                <a:cs typeface="Arial" panose="020B0604020202020204" pitchFamily="34" charset="0"/>
              </a:rPr>
              <a:t>)</a:t>
            </a:r>
            <a:r>
              <a:rPr lang="ko-KR" altLang="en-US" b="1" spc="100" dirty="0">
                <a:latin typeface="Abadi" panose="020B0604020104020204" pitchFamily="34" charset="0"/>
                <a:ea typeface="NanumSquareRoundOTF Bold" panose="020B0600000101010101"/>
                <a:cs typeface="Arial" panose="020B0604020202020204" pitchFamily="34" charset="0"/>
              </a:rPr>
              <a:t>을 고유하게 구분해주는 키</a:t>
            </a:r>
            <a:endParaRPr lang="en-US" altLang="ko-KR" b="1" spc="100" dirty="0">
              <a:latin typeface="Abadi" panose="020B0604020104020204" pitchFamily="34" charset="0"/>
              <a:ea typeface="NanumSquareRoundOTF Bold" panose="020B0600000101010101"/>
              <a:cs typeface="Arial" panose="020B0604020202020204" pitchFamily="34" charset="0"/>
            </a:endParaRPr>
          </a:p>
          <a:p>
            <a:endParaRPr lang="en-US" altLang="ko-KR" b="1" spc="100" dirty="0">
              <a:latin typeface="Abadi" panose="020B0604020104020204" pitchFamily="34" charset="0"/>
              <a:ea typeface="NanumSquareRoundOTF Bold" panose="020B0600000101010101"/>
              <a:cs typeface="Arial" panose="020B0604020202020204" pitchFamily="34" charset="0"/>
            </a:endParaRPr>
          </a:p>
          <a:p>
            <a:r>
              <a:rPr lang="ko-KR" altLang="en-US" sz="1400" b="1" spc="100" dirty="0">
                <a:latin typeface="Abadi" panose="020B0604020104020204" pitchFamily="34" charset="0"/>
                <a:ea typeface="NanumSquareRoundOTF Bold" panose="020B0600000101010101"/>
                <a:cs typeface="Arial" panose="020B0604020202020204" pitchFamily="34" charset="0"/>
              </a:rPr>
              <a:t>각 테이블에는 딱 하나의 </a:t>
            </a:r>
            <a:r>
              <a:rPr lang="en-US" altLang="ko-KR" sz="1400" b="1" spc="100" dirty="0">
                <a:latin typeface="Abadi" panose="020B0604020104020204" pitchFamily="34" charset="0"/>
                <a:ea typeface="NanumSquareRoundOTF Bold" panose="020B0600000101010101"/>
                <a:cs typeface="Arial" panose="020B0604020202020204" pitchFamily="34" charset="0"/>
              </a:rPr>
              <a:t>PK</a:t>
            </a:r>
            <a:r>
              <a:rPr lang="ko-KR" altLang="en-US" sz="1400" b="1" spc="100" dirty="0">
                <a:latin typeface="Abadi" panose="020B0604020104020204" pitchFamily="34" charset="0"/>
                <a:ea typeface="NanumSquareRoundOTF Bold" panose="020B0600000101010101"/>
                <a:cs typeface="Arial" panose="020B0604020202020204" pitchFamily="34" charset="0"/>
              </a:rPr>
              <a:t>만 지정됨</a:t>
            </a:r>
            <a:endParaRPr lang="en-US" altLang="ko-KR" sz="1400" b="1" spc="100" dirty="0">
              <a:latin typeface="Abadi" panose="020B0604020104020204" pitchFamily="34" charset="0"/>
              <a:ea typeface="NanumSquareRoundOTF Bold" panose="020B0600000101010101"/>
              <a:cs typeface="Arial" panose="020B0604020202020204" pitchFamily="34" charset="0"/>
            </a:endParaRPr>
          </a:p>
          <a:p>
            <a:endParaRPr lang="en-US" altLang="ko-KR" sz="800" b="1" spc="100" dirty="0">
              <a:latin typeface="Abadi" panose="020B0604020104020204" pitchFamily="34" charset="0"/>
              <a:ea typeface="NanumSquareRoundOTF Bold" panose="020B0600000101010101"/>
              <a:cs typeface="Arial" panose="020B0604020202020204" pitchFamily="34" charset="0"/>
            </a:endParaRPr>
          </a:p>
          <a:p>
            <a:r>
              <a:rPr lang="en-US" altLang="ko-KR" sz="1400" spc="100" dirty="0">
                <a:latin typeface="Abadi" panose="020B0604020104020204" pitchFamily="34" charset="0"/>
                <a:ea typeface="NanumSquareRoundOTF Bold" panose="020B0600000101010101"/>
                <a:cs typeface="Arial" panose="020B0604020202020204" pitchFamily="34" charset="0"/>
              </a:rPr>
              <a:t>But, </a:t>
            </a:r>
            <a:r>
              <a:rPr lang="ko-KR" altLang="en-US" sz="1400" spc="100" dirty="0">
                <a:latin typeface="Abadi" panose="020B0604020104020204" pitchFamily="34" charset="0"/>
                <a:ea typeface="NanumSquareRoundOTF Bold" panose="020B0600000101010101"/>
                <a:cs typeface="Arial" panose="020B0604020202020204" pitchFamily="34" charset="0"/>
              </a:rPr>
              <a:t>여러 </a:t>
            </a:r>
            <a:r>
              <a:rPr lang="ko-KR" altLang="en-US" sz="1400" spc="100" dirty="0" err="1">
                <a:latin typeface="Abadi" panose="020B0604020104020204" pitchFamily="34" charset="0"/>
                <a:ea typeface="NanumSquareRoundOTF Bold" panose="020B0600000101010101"/>
                <a:cs typeface="Arial" panose="020B0604020202020204" pitchFamily="34" charset="0"/>
              </a:rPr>
              <a:t>어트리뷰트의</a:t>
            </a:r>
            <a:r>
              <a:rPr lang="ko-KR" altLang="en-US" sz="1400" spc="100" dirty="0">
                <a:latin typeface="Abadi" panose="020B0604020104020204" pitchFamily="34" charset="0"/>
                <a:ea typeface="NanumSquareRoundOTF Bold" panose="020B0600000101010101"/>
                <a:cs typeface="Arial" panose="020B0604020202020204" pitchFamily="34" charset="0"/>
              </a:rPr>
              <a:t> 그룹을 </a:t>
            </a:r>
            <a:r>
              <a:rPr lang="en-US" altLang="ko-KR" sz="1400" spc="100" dirty="0">
                <a:latin typeface="Abadi" panose="020B0604020104020204" pitchFamily="34" charset="0"/>
                <a:ea typeface="NanumSquareRoundOTF Bold" panose="020B0600000101010101"/>
                <a:cs typeface="Arial" panose="020B0604020202020204" pitchFamily="34" charset="0"/>
              </a:rPr>
              <a:t>PK</a:t>
            </a:r>
            <a:r>
              <a:rPr lang="ko-KR" altLang="en-US" sz="1400" spc="100" dirty="0">
                <a:latin typeface="Abadi" panose="020B0604020104020204" pitchFamily="34" charset="0"/>
                <a:ea typeface="NanumSquareRoundOTF Bold" panose="020B0600000101010101"/>
                <a:cs typeface="Arial" panose="020B0604020202020204" pitchFamily="34" charset="0"/>
              </a:rPr>
              <a:t>로 지정하는 것은 가능</a:t>
            </a:r>
            <a:endParaRPr lang="ko-KR" altLang="en-US" spc="100" dirty="0">
              <a:latin typeface="Abadi" panose="020B0604020104020204" pitchFamily="34" charset="0"/>
              <a:ea typeface="NanumSquareRoundOTF Bold" panose="020B0600000101010101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73E75C-4CCD-407E-962E-B382EFE7760D}"/>
              </a:ext>
            </a:extLst>
          </p:cNvPr>
          <p:cNvSpPr txBox="1"/>
          <p:nvPr/>
        </p:nvSpPr>
        <p:spPr>
          <a:xfrm>
            <a:off x="602762" y="745364"/>
            <a:ext cx="1208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65000"/>
                  </a:schemeClr>
                </a:solidFill>
              </a:rPr>
              <a:t>Primary</a:t>
            </a:r>
            <a:r>
              <a:rPr lang="ko-KR" altLang="en-US" sz="1400" b="1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400" b="1">
                <a:solidFill>
                  <a:schemeClr val="bg1">
                    <a:lumMod val="65000"/>
                  </a:schemeClr>
                </a:solidFill>
              </a:rPr>
              <a:t>key</a:t>
            </a:r>
            <a:endParaRPr lang="ko-KR" altLang="en-US" sz="14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278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7EEAADE-0602-47CB-AE82-4C6757C3E8BA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18E97-F4F1-42C4-B580-8579E3DBF1E9}"/>
              </a:ext>
            </a:extLst>
          </p:cNvPr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NE</a:t>
            </a:r>
            <a:r>
              <a:rPr lang="en-US" altLang="ko-KR" sz="1400" b="1" dirty="0">
                <a:solidFill>
                  <a:srgbClr val="FF9E1A"/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T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LIKELION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24EDD14-25B3-4B2D-BA6F-BA55A8349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018856"/>
              </p:ext>
            </p:extLst>
          </p:nvPr>
        </p:nvGraphicFramePr>
        <p:xfrm>
          <a:off x="1402399" y="2375666"/>
          <a:ext cx="9387200" cy="2225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77440">
                  <a:extLst>
                    <a:ext uri="{9D8B030D-6E8A-4147-A177-3AD203B41FA5}">
                      <a16:colId xmlns:a16="http://schemas.microsoft.com/office/drawing/2014/main" val="1765656922"/>
                    </a:ext>
                  </a:extLst>
                </a:gridCol>
                <a:gridCol w="1504960">
                  <a:extLst>
                    <a:ext uri="{9D8B030D-6E8A-4147-A177-3AD203B41FA5}">
                      <a16:colId xmlns:a16="http://schemas.microsoft.com/office/drawing/2014/main" val="54034991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936584186"/>
                    </a:ext>
                  </a:extLst>
                </a:gridCol>
                <a:gridCol w="1821600">
                  <a:extLst>
                    <a:ext uri="{9D8B030D-6E8A-4147-A177-3AD203B41FA5}">
                      <a16:colId xmlns:a16="http://schemas.microsoft.com/office/drawing/2014/main" val="1450183050"/>
                    </a:ext>
                  </a:extLst>
                </a:gridCol>
                <a:gridCol w="2354400">
                  <a:extLst>
                    <a:ext uri="{9D8B030D-6E8A-4147-A177-3AD203B41FA5}">
                      <a16:colId xmlns:a16="http://schemas.microsoft.com/office/drawing/2014/main" val="778343385"/>
                    </a:ext>
                  </a:extLst>
                </a:gridCol>
              </a:tblGrid>
              <a:tr h="5562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solidFill>
                            <a:schemeClr val="bg1"/>
                          </a:solidFill>
                          <a:ea typeface="NanumSquareRoundOTF Bold" panose="020B0600000101010101"/>
                        </a:rPr>
                        <a:t>학번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solidFill>
                            <a:schemeClr val="bg1"/>
                          </a:solidFill>
                          <a:ea typeface="NanumSquareRoundOTF Bold" panose="020B0600000101010101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solidFill>
                            <a:schemeClr val="bg1"/>
                          </a:solidFill>
                          <a:ea typeface="NanumSquareRoundOTF Bold" panose="020B0600000101010101"/>
                        </a:rPr>
                        <a:t>학과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solidFill>
                            <a:schemeClr val="bg1"/>
                          </a:solidFill>
                          <a:ea typeface="NanumSquareRoundOTF Bold" panose="020B0600000101010101"/>
                        </a:rPr>
                        <a:t>지도교수</a:t>
                      </a:r>
                      <a:endParaRPr lang="en-US" altLang="ko-KR" b="1">
                        <a:solidFill>
                          <a:schemeClr val="bg1"/>
                        </a:solidFill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solidFill>
                            <a:schemeClr val="bg1"/>
                          </a:solidFill>
                          <a:ea typeface="NanumSquareRoundOTF Bold" panose="020B0600000101010101"/>
                        </a:rPr>
                        <a:t>지도교수 연락처</a:t>
                      </a:r>
                      <a:endParaRPr lang="en-US" altLang="ko-KR" b="1">
                        <a:solidFill>
                          <a:schemeClr val="bg1"/>
                        </a:solidFill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985239"/>
                  </a:ext>
                </a:extLst>
              </a:tr>
              <a:tr h="5562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ea typeface="NanumSquareRoundOTF Bold" panose="020B0600000101010101"/>
                        </a:rPr>
                        <a:t>2019130528</a:t>
                      </a:r>
                      <a:endParaRPr lang="ko-KR" altLang="en-US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ea typeface="NanumSquareRoundOTF Bold" panose="020B0600000101010101"/>
                        </a:rPr>
                        <a:t>이민용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ea typeface="NanumSquareRoundOTF Bold" panose="020B0600000101010101"/>
                        </a:rPr>
                        <a:t>사회학과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ea typeface="NanumSquareRoundOTF Bold" panose="020B0600000101010101"/>
                        </a:rPr>
                        <a:t>허영범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ea typeface="NanumSquareRoundOTF Bold" panose="020B0600000101010101"/>
                        </a:rPr>
                        <a:t>010-1111-1111</a:t>
                      </a:r>
                      <a:endParaRPr lang="ko-KR" altLang="en-US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549142"/>
                  </a:ext>
                </a:extLst>
              </a:tr>
              <a:tr h="5562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ea typeface="NanumSquareRoundOTF Bold" panose="020B0600000101010101"/>
                        </a:rPr>
                        <a:t>2016130514</a:t>
                      </a:r>
                      <a:endParaRPr lang="ko-KR" altLang="en-US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ea typeface="NanumSquareRoundOTF Bold" panose="020B0600000101010101"/>
                        </a:rPr>
                        <a:t>김동민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ea typeface="NanumSquareRoundOTF Bold" panose="020B0600000101010101"/>
                        </a:rPr>
                        <a:t>사회학과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ea typeface="NanumSquareRoundOTF Bold" panose="020B0600000101010101"/>
                        </a:rPr>
                        <a:t>허영범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ea typeface="NanumSquareRoundOTF Bold" panose="020B0600000101010101"/>
                        </a:rPr>
                        <a:t>010-1111-1111</a:t>
                      </a:r>
                      <a:endParaRPr lang="ko-KR" altLang="en-US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522423"/>
                  </a:ext>
                </a:extLst>
              </a:tr>
              <a:tr h="5562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ea typeface="NanumSquareRoundOTF Bold" panose="020B0600000101010101"/>
                        </a:rPr>
                        <a:t>2013230152</a:t>
                      </a:r>
                      <a:endParaRPr lang="ko-KR" altLang="en-US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ea typeface="NanumSquareRoundOTF Bold" panose="020B0600000101010101"/>
                        </a:rPr>
                        <a:t>서인재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ea typeface="NanumSquareRoundOTF Bold" panose="020B0600000101010101"/>
                        </a:rPr>
                        <a:t>신소재공학과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ea typeface="NanumSquareRoundOTF Bold" panose="020B0600000101010101"/>
                        </a:rPr>
                        <a:t>이한주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ea typeface="NanumSquareRoundOTF Bold" panose="020B0600000101010101"/>
                        </a:rPr>
                        <a:t>010-9999-9999</a:t>
                      </a:r>
                      <a:endParaRPr lang="ko-KR" altLang="en-US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9901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FEFDDC71-A707-4CE6-889C-79E55A8F23A6}"/>
              </a:ext>
            </a:extLst>
          </p:cNvPr>
          <p:cNvSpPr txBox="1"/>
          <p:nvPr/>
        </p:nvSpPr>
        <p:spPr>
          <a:xfrm>
            <a:off x="5606122" y="185293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&lt;</a:t>
            </a:r>
            <a:r>
              <a:rPr lang="ko-KR" altLang="en-US" b="1"/>
              <a:t>학생</a:t>
            </a:r>
            <a:r>
              <a:rPr lang="en-US" altLang="ko-KR" b="1"/>
              <a:t>&gt;</a:t>
            </a:r>
            <a:endParaRPr lang="ko-KR" altLang="en-US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754D55-8A72-4AB1-AE39-C462A86516DB}"/>
              </a:ext>
            </a:extLst>
          </p:cNvPr>
          <p:cNvSpPr txBox="1"/>
          <p:nvPr/>
        </p:nvSpPr>
        <p:spPr>
          <a:xfrm>
            <a:off x="4172235" y="5298604"/>
            <a:ext cx="3847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위 테이블 예시의 문제점은 뭘까요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554BFF-A235-485C-B81B-B54AA36EC817}"/>
              </a:ext>
            </a:extLst>
          </p:cNvPr>
          <p:cNvSpPr txBox="1"/>
          <p:nvPr/>
        </p:nvSpPr>
        <p:spPr>
          <a:xfrm>
            <a:off x="602762" y="745364"/>
            <a:ext cx="569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65000"/>
                  </a:schemeClr>
                </a:solidFill>
              </a:rPr>
              <a:t>Quiz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CF8A02-2F89-654A-A5AC-92E41203BAB6}"/>
              </a:ext>
            </a:extLst>
          </p:cNvPr>
          <p:cNvSpPr txBox="1"/>
          <p:nvPr/>
        </p:nvSpPr>
        <p:spPr>
          <a:xfrm>
            <a:off x="602762" y="307821"/>
            <a:ext cx="3911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100" dirty="0">
                <a:latin typeface="Abadi" panose="020B0604020104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RDBMS</a:t>
            </a:r>
            <a:endParaRPr lang="ko-KR" altLang="en-US" sz="2400" b="1" spc="100" dirty="0">
              <a:latin typeface="Abadi" panose="020B0604020104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878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7EEAADE-0602-47CB-AE82-4C6757C3E8BA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18E97-F4F1-42C4-B580-8579E3DBF1E9}"/>
              </a:ext>
            </a:extLst>
          </p:cNvPr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NE</a:t>
            </a:r>
            <a:r>
              <a:rPr lang="en-US" altLang="ko-KR" sz="1400" b="1" dirty="0">
                <a:solidFill>
                  <a:srgbClr val="FF9E1A"/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T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LIKELION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24EDD14-25B3-4B2D-BA6F-BA55A8349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106121"/>
              </p:ext>
            </p:extLst>
          </p:nvPr>
        </p:nvGraphicFramePr>
        <p:xfrm>
          <a:off x="1402399" y="1425266"/>
          <a:ext cx="9387200" cy="44785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77440">
                  <a:extLst>
                    <a:ext uri="{9D8B030D-6E8A-4147-A177-3AD203B41FA5}">
                      <a16:colId xmlns:a16="http://schemas.microsoft.com/office/drawing/2014/main" val="1765656922"/>
                    </a:ext>
                  </a:extLst>
                </a:gridCol>
                <a:gridCol w="1504960">
                  <a:extLst>
                    <a:ext uri="{9D8B030D-6E8A-4147-A177-3AD203B41FA5}">
                      <a16:colId xmlns:a16="http://schemas.microsoft.com/office/drawing/2014/main" val="54034991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936584186"/>
                    </a:ext>
                  </a:extLst>
                </a:gridCol>
                <a:gridCol w="1821600">
                  <a:extLst>
                    <a:ext uri="{9D8B030D-6E8A-4147-A177-3AD203B41FA5}">
                      <a16:colId xmlns:a16="http://schemas.microsoft.com/office/drawing/2014/main" val="1450183050"/>
                    </a:ext>
                  </a:extLst>
                </a:gridCol>
                <a:gridCol w="2354400">
                  <a:extLst>
                    <a:ext uri="{9D8B030D-6E8A-4147-A177-3AD203B41FA5}">
                      <a16:colId xmlns:a16="http://schemas.microsoft.com/office/drawing/2014/main" val="778343385"/>
                    </a:ext>
                  </a:extLst>
                </a:gridCol>
              </a:tblGrid>
              <a:tr h="407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solidFill>
                            <a:schemeClr val="bg1"/>
                          </a:solidFill>
                          <a:ea typeface="NanumSquareRoundOTF Bold" panose="020B0600000101010101"/>
                        </a:rPr>
                        <a:t>학번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solidFill>
                            <a:schemeClr val="bg1"/>
                          </a:solidFill>
                          <a:ea typeface="NanumSquareRoundOTF Bold" panose="020B0600000101010101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solidFill>
                            <a:schemeClr val="bg1"/>
                          </a:solidFill>
                          <a:ea typeface="NanumSquareRoundOTF Bold" panose="020B0600000101010101"/>
                        </a:rPr>
                        <a:t>학과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solidFill>
                            <a:schemeClr val="bg1"/>
                          </a:solidFill>
                          <a:ea typeface="NanumSquareRoundOTF Bold" panose="020B0600000101010101"/>
                        </a:rPr>
                        <a:t>지도교수</a:t>
                      </a:r>
                      <a:endParaRPr lang="en-US" altLang="ko-KR" b="1">
                        <a:solidFill>
                          <a:schemeClr val="bg1"/>
                        </a:solidFill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solidFill>
                            <a:schemeClr val="bg1"/>
                          </a:solidFill>
                          <a:ea typeface="NanumSquareRoundOTF Bold" panose="020B0600000101010101"/>
                        </a:rPr>
                        <a:t>지도교수 연락처</a:t>
                      </a:r>
                      <a:endParaRPr lang="en-US" altLang="ko-KR" b="1">
                        <a:solidFill>
                          <a:schemeClr val="bg1"/>
                        </a:solidFill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985239"/>
                  </a:ext>
                </a:extLst>
              </a:tr>
              <a:tr h="407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ea typeface="NanumSquareRoundOTF Bold" panose="020B0600000101010101"/>
                        </a:rPr>
                        <a:t>2019130528</a:t>
                      </a:r>
                      <a:endParaRPr lang="ko-KR" altLang="en-US" sz="16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ea typeface="NanumSquareRoundOTF Bold" panose="020B0600000101010101"/>
                        </a:rPr>
                        <a:t>이민용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ea typeface="NanumSquareRoundOTF Bold" panose="020B0600000101010101"/>
                        </a:rPr>
                        <a:t>사회학과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ea typeface="NanumSquareRoundOTF Bold" panose="020B0600000101010101"/>
                        </a:rPr>
                        <a:t>허영범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ea typeface="NanumSquareRoundOTF Bold" panose="020B0600000101010101"/>
                        </a:rPr>
                        <a:t>010-1111-1111</a:t>
                      </a:r>
                      <a:endParaRPr lang="ko-KR" altLang="en-US" sz="16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549142"/>
                  </a:ext>
                </a:extLst>
              </a:tr>
              <a:tr h="407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ea typeface="NanumSquareRoundOTF Bold" panose="020B0600000101010101"/>
                        </a:rPr>
                        <a:t>2016130514</a:t>
                      </a:r>
                      <a:endParaRPr lang="ko-KR" altLang="en-US" sz="16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ea typeface="NanumSquareRoundOTF Bold" panose="020B0600000101010101"/>
                        </a:rPr>
                        <a:t>김동민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ea typeface="NanumSquareRoundOTF Bold" panose="020B0600000101010101"/>
                        </a:rPr>
                        <a:t>사회학과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ea typeface="NanumSquareRoundOTF Bold" panose="020B0600000101010101"/>
                        </a:rPr>
                        <a:t>허영범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ea typeface="NanumSquareRoundOTF Bold" panose="020B0600000101010101"/>
                        </a:rPr>
                        <a:t>010-1111-1111</a:t>
                      </a:r>
                      <a:endParaRPr lang="ko-KR" altLang="en-US" sz="16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522423"/>
                  </a:ext>
                </a:extLst>
              </a:tr>
              <a:tr h="407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ea typeface="NanumSquareRoundOTF Bold" panose="020B0600000101010101"/>
                        </a:rPr>
                        <a:t>2013230152</a:t>
                      </a:r>
                      <a:endParaRPr lang="ko-KR" altLang="en-US" sz="16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ea typeface="NanumSquareRoundOTF Bold" panose="020B0600000101010101"/>
                        </a:rPr>
                        <a:t>서인재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ea typeface="NanumSquareRoundOTF Bold" panose="020B0600000101010101"/>
                        </a:rPr>
                        <a:t>신소재공학과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ea typeface="NanumSquareRoundOTF Bold" panose="020B0600000101010101"/>
                        </a:rPr>
                        <a:t>이한주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ea typeface="NanumSquareRoundOTF Bold" panose="020B0600000101010101"/>
                        </a:rPr>
                        <a:t>010-9999-9999</a:t>
                      </a:r>
                      <a:endParaRPr lang="ko-KR" altLang="en-US" sz="16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99010"/>
                  </a:ext>
                </a:extLst>
              </a:tr>
              <a:tr h="407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ea typeface="NanumSquareRoundOTF Bold" panose="020B0600000101010101"/>
                        </a:rPr>
                        <a:t>2018130512</a:t>
                      </a:r>
                      <a:endParaRPr lang="ko-KR" altLang="en-US" sz="16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ea typeface="NanumSquareRoundOTF Bold" panose="020B0600000101010101"/>
                        </a:rPr>
                        <a:t>양효령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ea typeface="NanumSquareRoundOTF Bold" panose="020B0600000101010101"/>
                        </a:rPr>
                        <a:t>사회학과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ea typeface="NanumSquareRoundOTF Bold" panose="020B0600000101010101"/>
                        </a:rPr>
                        <a:t>허영범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ea typeface="NanumSquareRoundOTF Bold" panose="020B0600000101010101"/>
                        </a:rPr>
                        <a:t>010-1111-1111</a:t>
                      </a:r>
                      <a:endParaRPr lang="ko-KR" altLang="en-US" sz="16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2469846"/>
                  </a:ext>
                </a:extLst>
              </a:tr>
              <a:tr h="407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ea typeface="NanumSquareRoundOTF Bold" panose="020B0600000101010101"/>
                        </a:rPr>
                        <a:t>2020230134</a:t>
                      </a:r>
                      <a:endParaRPr lang="ko-KR" altLang="en-US" sz="16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ea typeface="NanumSquareRoundOTF Bold" panose="020B0600000101010101"/>
                        </a:rPr>
                        <a:t>김이린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ea typeface="NanumSquareRoundOTF Bold" panose="020B0600000101010101"/>
                        </a:rPr>
                        <a:t>신소재공학과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ea typeface="NanumSquareRoundOTF Bold" panose="020B0600000101010101"/>
                        </a:rPr>
                        <a:t>이한주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ea typeface="NanumSquareRoundOTF Bold" panose="020B0600000101010101"/>
                        </a:rPr>
                        <a:t>010-9999-9999</a:t>
                      </a:r>
                      <a:endParaRPr lang="ko-KR" altLang="en-US" sz="16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5950179"/>
                  </a:ext>
                </a:extLst>
              </a:tr>
              <a:tr h="407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ea typeface="NanumSquareRoundOTF Bold" panose="020B0600000101010101"/>
                        </a:rPr>
                        <a:t>2020130511</a:t>
                      </a:r>
                      <a:endParaRPr lang="ko-KR" altLang="en-US" sz="16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ea typeface="NanumSquareRoundOTF Bold" panose="020B0600000101010101"/>
                        </a:rPr>
                        <a:t>권규리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ea typeface="NanumSquareRoundOTF Bold" panose="020B0600000101010101"/>
                        </a:rPr>
                        <a:t>사회학과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ea typeface="NanumSquareRoundOTF Bold" panose="020B0600000101010101"/>
                        </a:rPr>
                        <a:t>허영범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NanumSquareRoundOTF Bold" panose="020B0600000101010101"/>
                          <a:cs typeface="+mn-cs"/>
                        </a:rPr>
                        <a:t>010-1111-1111</a:t>
                      </a:r>
                      <a:endParaRPr kumimoji="0" lang="ko-KR" altLang="en-US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NanumSquareRoundOTF Bold" panose="020B0600000101010101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4473879"/>
                  </a:ext>
                </a:extLst>
              </a:tr>
              <a:tr h="407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ea typeface="NanumSquareRoundOTF Bold" panose="020B0600000101010101"/>
                        </a:rPr>
                        <a:t>2021130507</a:t>
                      </a:r>
                      <a:endParaRPr lang="ko-KR" altLang="en-US" sz="16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ea typeface="NanumSquareRoundOTF Bold" panose="020B0600000101010101"/>
                        </a:rPr>
                        <a:t>김지성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ea typeface="NanumSquareRoundOTF Bold" panose="020B0600000101010101"/>
                        </a:rPr>
                        <a:t>사회학과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ea typeface="NanumSquareRoundOTF Bold" panose="020B0600000101010101"/>
                        </a:rPr>
                        <a:t>허영범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NanumSquareRoundOTF Bold" panose="020B0600000101010101"/>
                          <a:cs typeface="+mn-cs"/>
                        </a:rPr>
                        <a:t>010-1111-1111</a:t>
                      </a:r>
                      <a:endParaRPr kumimoji="0" lang="ko-KR" altLang="en-US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NanumSquareRoundOTF Bold" panose="020B0600000101010101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6081195"/>
                  </a:ext>
                </a:extLst>
              </a:tr>
              <a:tr h="407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ea typeface="NanumSquareRoundOTF Bold" panose="020B0600000101010101"/>
                        </a:rPr>
                        <a:t>2017130537</a:t>
                      </a:r>
                      <a:endParaRPr lang="ko-KR" altLang="en-US" sz="16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ea typeface="NanumSquareRoundOTF Bold" panose="020B0600000101010101"/>
                        </a:rPr>
                        <a:t>김민규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ea typeface="NanumSquareRoundOTF Bold" panose="020B0600000101010101"/>
                        </a:rPr>
                        <a:t>사회학과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ea typeface="NanumSquareRoundOTF Bold" panose="020B0600000101010101"/>
                        </a:rPr>
                        <a:t>허영범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NanumSquareRoundOTF Bold" panose="020B0600000101010101"/>
                          <a:cs typeface="+mn-cs"/>
                        </a:rPr>
                        <a:t>010-1111-1111</a:t>
                      </a:r>
                      <a:endParaRPr kumimoji="0" lang="ko-KR" altLang="en-US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NanumSquareRoundOTF Bold" panose="020B0600000101010101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1094847"/>
                  </a:ext>
                </a:extLst>
              </a:tr>
              <a:tr h="407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ea typeface="NanumSquareRoundOTF Bold" panose="020B0600000101010101"/>
                        </a:rPr>
                        <a:t>2020130526</a:t>
                      </a:r>
                      <a:endParaRPr lang="ko-KR" altLang="en-US" sz="16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ea typeface="NanumSquareRoundOTF Bold" panose="020B0600000101010101"/>
                        </a:rPr>
                        <a:t>전혜린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ea typeface="NanumSquareRoundOTF Bold" panose="020B0600000101010101"/>
                        </a:rPr>
                        <a:t>사회학과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ea typeface="NanumSquareRoundOTF Bold" panose="020B0600000101010101"/>
                        </a:rPr>
                        <a:t>허영범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NanumSquareRoundOTF Bold" panose="020B0600000101010101"/>
                          <a:cs typeface="+mn-cs"/>
                        </a:rPr>
                        <a:t>010-1111-1111</a:t>
                      </a:r>
                      <a:endParaRPr kumimoji="0" lang="ko-KR" altLang="en-US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NanumSquareRoundOTF Bold" panose="020B0600000101010101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5006487"/>
                  </a:ext>
                </a:extLst>
              </a:tr>
              <a:tr h="407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ea typeface="NanumSquareRoundOTF Bold" panose="020B0600000101010101"/>
                        </a:rPr>
                        <a:t>2018230131</a:t>
                      </a:r>
                      <a:endParaRPr lang="ko-KR" altLang="en-US" sz="16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ea typeface="NanumSquareRoundOTF Bold" panose="020B0600000101010101"/>
                        </a:rPr>
                        <a:t>박한영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ea typeface="NanumSquareRoundOTF Bold" panose="020B0600000101010101"/>
                        </a:rPr>
                        <a:t>신소재공학과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ea typeface="NanumSquareRoundOTF Bold" panose="020B0600000101010101"/>
                        </a:rPr>
                        <a:t>이한주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ea typeface="NanumSquareRoundOTF Bold" panose="020B0600000101010101"/>
                        </a:rPr>
                        <a:t>010-9999-9999</a:t>
                      </a:r>
                      <a:endParaRPr lang="ko-KR" altLang="en-US" sz="1600" dirty="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776143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FEFDDC71-A707-4CE6-889C-79E55A8F23A6}"/>
              </a:ext>
            </a:extLst>
          </p:cNvPr>
          <p:cNvSpPr txBox="1"/>
          <p:nvPr/>
        </p:nvSpPr>
        <p:spPr>
          <a:xfrm>
            <a:off x="5606122" y="90253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&lt;</a:t>
            </a:r>
            <a:r>
              <a:rPr lang="ko-KR" altLang="en-US" b="1"/>
              <a:t>학생</a:t>
            </a:r>
            <a:r>
              <a:rPr lang="en-US" altLang="ko-KR" b="1"/>
              <a:t>&gt;</a:t>
            </a:r>
            <a:endParaRPr lang="ko-KR" altLang="en-US" b="1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188B5BF-C4A5-4152-923A-C4D73A4578D2}"/>
              </a:ext>
            </a:extLst>
          </p:cNvPr>
          <p:cNvGrpSpPr/>
          <p:nvPr/>
        </p:nvGrpSpPr>
        <p:grpSpPr>
          <a:xfrm>
            <a:off x="6444000" y="1271866"/>
            <a:ext cx="4536000" cy="5246488"/>
            <a:chOff x="6444000" y="1271866"/>
            <a:chExt cx="4536000" cy="5246488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79FDD749-2EC7-4A99-9018-794F607F1C84}"/>
                </a:ext>
              </a:extLst>
            </p:cNvPr>
            <p:cNvSpPr/>
            <p:nvPr/>
          </p:nvSpPr>
          <p:spPr>
            <a:xfrm>
              <a:off x="6444000" y="1271866"/>
              <a:ext cx="4536000" cy="4754534"/>
            </a:xfrm>
            <a:prstGeom prst="roundRect">
              <a:avLst>
                <a:gd name="adj" fmla="val 5852"/>
              </a:avLst>
            </a:prstGeom>
            <a:noFill/>
            <a:ln w="38100">
              <a:solidFill>
                <a:srgbClr val="EB52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17501FC-8A54-4AE8-AC41-EE7641B5DCD7}"/>
                </a:ext>
              </a:extLst>
            </p:cNvPr>
            <p:cNvSpPr txBox="1"/>
            <p:nvPr/>
          </p:nvSpPr>
          <p:spPr>
            <a:xfrm>
              <a:off x="7341877" y="6179800"/>
              <a:ext cx="2731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>
                  <a:solidFill>
                    <a:srgbClr val="EB5215"/>
                  </a:solidFill>
                </a:rPr>
                <a:t>중복되는 데이터가 많다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575AA66-FBDA-4AC9-A5CF-060AB4423ADB}"/>
              </a:ext>
            </a:extLst>
          </p:cNvPr>
          <p:cNvSpPr txBox="1"/>
          <p:nvPr/>
        </p:nvSpPr>
        <p:spPr>
          <a:xfrm>
            <a:off x="602762" y="745364"/>
            <a:ext cx="569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65000"/>
                  </a:schemeClr>
                </a:solidFill>
              </a:rPr>
              <a:t>Quiz</a:t>
            </a:r>
            <a:endParaRPr lang="ko-KR" altLang="en-US" sz="14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ED9A3B-2697-9E43-B872-74BAF5551CA6}"/>
              </a:ext>
            </a:extLst>
          </p:cNvPr>
          <p:cNvSpPr txBox="1"/>
          <p:nvPr/>
        </p:nvSpPr>
        <p:spPr>
          <a:xfrm>
            <a:off x="602762" y="307821"/>
            <a:ext cx="3911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100" dirty="0">
                <a:latin typeface="Abadi" panose="020B0604020104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RDBMS</a:t>
            </a:r>
            <a:endParaRPr lang="ko-KR" altLang="en-US" sz="2400" b="1" spc="100" dirty="0">
              <a:latin typeface="Abadi" panose="020B0604020104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61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7EEAADE-0602-47CB-AE82-4C6757C3E8BA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18E97-F4F1-42C4-B580-8579E3DBF1E9}"/>
              </a:ext>
            </a:extLst>
          </p:cNvPr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NE</a:t>
            </a:r>
            <a:r>
              <a:rPr lang="en-US" altLang="ko-KR" sz="1400" b="1" dirty="0">
                <a:solidFill>
                  <a:srgbClr val="FF9E1A"/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T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LIKELION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DDC71-A707-4CE6-889C-79E55A8F23A6}"/>
              </a:ext>
            </a:extLst>
          </p:cNvPr>
          <p:cNvSpPr txBox="1"/>
          <p:nvPr/>
        </p:nvSpPr>
        <p:spPr>
          <a:xfrm>
            <a:off x="8687583" y="2048467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&lt;</a:t>
            </a:r>
            <a:r>
              <a:rPr lang="ko-KR" altLang="en-US" b="1"/>
              <a:t>교수</a:t>
            </a:r>
            <a:r>
              <a:rPr lang="en-US" altLang="ko-KR" b="1"/>
              <a:t>&gt;</a:t>
            </a:r>
            <a:endParaRPr lang="ko-KR" altLang="en-US" b="1"/>
          </a:p>
        </p:txBody>
      </p:sp>
      <p:graphicFrame>
        <p:nvGraphicFramePr>
          <p:cNvPr id="10" name="표 2">
            <a:extLst>
              <a:ext uri="{FF2B5EF4-FFF2-40B4-BE49-F238E27FC236}">
                <a16:creationId xmlns:a16="http://schemas.microsoft.com/office/drawing/2014/main" id="{D32ED68D-447C-423A-94E7-E7BC9100B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404062"/>
              </p:ext>
            </p:extLst>
          </p:nvPr>
        </p:nvGraphicFramePr>
        <p:xfrm>
          <a:off x="6695999" y="2432199"/>
          <a:ext cx="5006124" cy="1700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8801">
                  <a:extLst>
                    <a:ext uri="{9D8B030D-6E8A-4147-A177-3AD203B41FA5}">
                      <a16:colId xmlns:a16="http://schemas.microsoft.com/office/drawing/2014/main" val="176565692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540349915"/>
                    </a:ext>
                  </a:extLst>
                </a:gridCol>
                <a:gridCol w="1917323">
                  <a:extLst>
                    <a:ext uri="{9D8B030D-6E8A-4147-A177-3AD203B41FA5}">
                      <a16:colId xmlns:a16="http://schemas.microsoft.com/office/drawing/2014/main" val="3936584186"/>
                    </a:ext>
                  </a:extLst>
                </a:gridCol>
              </a:tblGrid>
              <a:tr h="4251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ea typeface="NanumSquareRoundOTF Bold" panose="020B0600000101010101"/>
                        </a:rPr>
                        <a:t>교수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ea typeface="NanumSquareRoundOTF Bold" panose="020B0600000101010101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ea typeface="NanumSquareRoundOTF Bold" panose="020B0600000101010101"/>
                        </a:rPr>
                        <a:t>연락처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985239"/>
                  </a:ext>
                </a:extLst>
              </a:tr>
              <a:tr h="425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1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ea typeface="NanumSquareRoundOTF Bold" panose="020B0600000101010101"/>
                        </a:rPr>
                        <a:t>허영범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010-1111-1111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549142"/>
                  </a:ext>
                </a:extLst>
              </a:tr>
              <a:tr h="425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2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ea typeface="NanumSquareRoundOTF Bold" panose="020B0600000101010101"/>
                        </a:rPr>
                        <a:t>이한주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010-9999-9999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522423"/>
                  </a:ext>
                </a:extLst>
              </a:tr>
              <a:tr h="425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3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ea typeface="NanumSquareRoundOTF Bold" panose="020B0600000101010101"/>
                        </a:rPr>
                        <a:t>이소영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010-2222-2222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9901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445B4A6-788E-489F-B2CA-516425BFE91C}"/>
              </a:ext>
            </a:extLst>
          </p:cNvPr>
          <p:cNvSpPr txBox="1"/>
          <p:nvPr/>
        </p:nvSpPr>
        <p:spPr>
          <a:xfrm>
            <a:off x="602762" y="745364"/>
            <a:ext cx="1184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65000"/>
                  </a:schemeClr>
                </a:solidFill>
              </a:rPr>
              <a:t>Foreign</a:t>
            </a:r>
            <a:r>
              <a:rPr lang="ko-KR" altLang="en-US" sz="1400" b="1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400" b="1">
                <a:solidFill>
                  <a:schemeClr val="bg1">
                    <a:lumMod val="65000"/>
                  </a:schemeClr>
                </a:solidFill>
              </a:rPr>
              <a:t>key</a:t>
            </a:r>
            <a:endParaRPr lang="ko-KR" altLang="en-US" sz="1400" b="1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4C338EB-1213-401D-B735-539D5DBF8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442319"/>
              </p:ext>
            </p:extLst>
          </p:nvPr>
        </p:nvGraphicFramePr>
        <p:xfrm>
          <a:off x="602762" y="2417799"/>
          <a:ext cx="5699400" cy="3257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1400">
                  <a:extLst>
                    <a:ext uri="{9D8B030D-6E8A-4147-A177-3AD203B41FA5}">
                      <a16:colId xmlns:a16="http://schemas.microsoft.com/office/drawing/2014/main" val="1219503769"/>
                    </a:ext>
                  </a:extLst>
                </a:gridCol>
                <a:gridCol w="1058400">
                  <a:extLst>
                    <a:ext uri="{9D8B030D-6E8A-4147-A177-3AD203B41FA5}">
                      <a16:colId xmlns:a16="http://schemas.microsoft.com/office/drawing/2014/main" val="3901882732"/>
                    </a:ext>
                  </a:extLst>
                </a:gridCol>
                <a:gridCol w="1488238">
                  <a:extLst>
                    <a:ext uri="{9D8B030D-6E8A-4147-A177-3AD203B41FA5}">
                      <a16:colId xmlns:a16="http://schemas.microsoft.com/office/drawing/2014/main" val="4217740522"/>
                    </a:ext>
                  </a:extLst>
                </a:gridCol>
                <a:gridCol w="1521362">
                  <a:extLst>
                    <a:ext uri="{9D8B030D-6E8A-4147-A177-3AD203B41FA5}">
                      <a16:colId xmlns:a16="http://schemas.microsoft.com/office/drawing/2014/main" val="3705496388"/>
                    </a:ext>
                  </a:extLst>
                </a:gridCol>
              </a:tblGrid>
              <a:tr h="407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ea typeface="NanumSquareRoundOTF Bold" panose="020B0600000101010101"/>
                        </a:rPr>
                        <a:t>학번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ea typeface="NanumSquareRoundOTF Bold" panose="020B0600000101010101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ea typeface="NanumSquareRoundOTF Bold" panose="020B0600000101010101"/>
                        </a:rPr>
                        <a:t>학과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bg1"/>
                          </a:solidFill>
                          <a:ea typeface="NanumSquareRoundOTF Bold" panose="020B0600000101010101"/>
                        </a:rPr>
                        <a:t>지도교수 번호</a:t>
                      </a:r>
                      <a:endParaRPr lang="en-US" altLang="ko-KR" sz="1600" b="1">
                        <a:solidFill>
                          <a:schemeClr val="bg1"/>
                        </a:solidFill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5309961"/>
                  </a:ext>
                </a:extLst>
              </a:tr>
              <a:tr h="407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2019130528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ea typeface="NanumSquareRoundOTF Bold" panose="020B0600000101010101"/>
                        </a:rPr>
                        <a:t>이민용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ea typeface="NanumSquareRoundOTF Bold" panose="020B0600000101010101"/>
                        </a:rPr>
                        <a:t>사회학과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1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5020191"/>
                  </a:ext>
                </a:extLst>
              </a:tr>
              <a:tr h="407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2016130514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ea typeface="NanumSquareRoundOTF Bold" panose="020B0600000101010101"/>
                        </a:rPr>
                        <a:t>김동민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ea typeface="NanumSquareRoundOTF Bold" panose="020B0600000101010101"/>
                        </a:rPr>
                        <a:t>사회학과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1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0014715"/>
                  </a:ext>
                </a:extLst>
              </a:tr>
              <a:tr h="407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2013230152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ea typeface="NanumSquareRoundOTF Bold" panose="020B0600000101010101"/>
                        </a:rPr>
                        <a:t>서인재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ea typeface="NanumSquareRoundOTF Bold" panose="020B0600000101010101"/>
                        </a:rPr>
                        <a:t>신소재공학과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2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8940881"/>
                  </a:ext>
                </a:extLst>
              </a:tr>
              <a:tr h="407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2018130512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ea typeface="NanumSquareRoundOTF Bold" panose="020B0600000101010101"/>
                        </a:rPr>
                        <a:t>양효령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ea typeface="NanumSquareRoundOTF Bold" panose="020B0600000101010101"/>
                        </a:rPr>
                        <a:t>사회학과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1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8073920"/>
                  </a:ext>
                </a:extLst>
              </a:tr>
              <a:tr h="407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2020230134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ea typeface="NanumSquareRoundOTF Bold" panose="020B0600000101010101"/>
                        </a:rPr>
                        <a:t>김이린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ea typeface="NanumSquareRoundOTF Bold" panose="020B0600000101010101"/>
                        </a:rPr>
                        <a:t>신소재공학과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2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5022939"/>
                  </a:ext>
                </a:extLst>
              </a:tr>
              <a:tr h="407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2020130511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ea typeface="NanumSquareRoundOTF Bold" panose="020B0600000101010101"/>
                        </a:rPr>
                        <a:t>권규리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ea typeface="NanumSquareRoundOTF Bold" panose="020B0600000101010101"/>
                        </a:rPr>
                        <a:t>사회학과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1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2654157"/>
                  </a:ext>
                </a:extLst>
              </a:tr>
              <a:tr h="407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2021130507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ea typeface="NanumSquareRoundOTF Bold" panose="020B0600000101010101"/>
                        </a:rPr>
                        <a:t>김지성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ea typeface="NanumSquareRoundOTF Bold" panose="020B0600000101010101"/>
                        </a:rPr>
                        <a:t>사회학과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1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190062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CEEC192-C5E8-4A4E-BEA9-314F9044FCF3}"/>
              </a:ext>
            </a:extLst>
          </p:cNvPr>
          <p:cNvSpPr txBox="1"/>
          <p:nvPr/>
        </p:nvSpPr>
        <p:spPr>
          <a:xfrm>
            <a:off x="2748783" y="2048467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&lt;</a:t>
            </a:r>
            <a:r>
              <a:rPr lang="ko-KR" altLang="en-US" b="1"/>
              <a:t>학생</a:t>
            </a:r>
            <a:r>
              <a:rPr lang="en-US" altLang="ko-KR" b="1"/>
              <a:t>&gt;</a:t>
            </a:r>
            <a:endParaRPr lang="ko-KR" altLang="en-US" b="1"/>
          </a:p>
        </p:txBody>
      </p:sp>
      <p:sp>
        <p:nvSpPr>
          <p:cNvPr id="8" name="화살표: U자형 7">
            <a:extLst>
              <a:ext uri="{FF2B5EF4-FFF2-40B4-BE49-F238E27FC236}">
                <a16:creationId xmlns:a16="http://schemas.microsoft.com/office/drawing/2014/main" id="{4A2FB15D-6130-432D-981D-A9F30A27F5C2}"/>
              </a:ext>
            </a:extLst>
          </p:cNvPr>
          <p:cNvSpPr/>
          <p:nvPr/>
        </p:nvSpPr>
        <p:spPr>
          <a:xfrm>
            <a:off x="5486400" y="2055667"/>
            <a:ext cx="2102400" cy="35280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99490"/>
            </a:avLst>
          </a:prstGeom>
          <a:solidFill>
            <a:srgbClr val="EB52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78DCE2-E9D3-4552-B1DC-DD85F4CCB2E6}"/>
              </a:ext>
            </a:extLst>
          </p:cNvPr>
          <p:cNvSpPr txBox="1"/>
          <p:nvPr/>
        </p:nvSpPr>
        <p:spPr>
          <a:xfrm>
            <a:off x="3617271" y="1362741"/>
            <a:ext cx="6157455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/>
              <a:t>&lt;</a:t>
            </a:r>
            <a:r>
              <a:rPr lang="ko-KR" altLang="en-US" sz="1400"/>
              <a:t>학생</a:t>
            </a:r>
            <a:r>
              <a:rPr lang="en-US" altLang="ko-KR" sz="1400"/>
              <a:t>&gt;</a:t>
            </a:r>
            <a:r>
              <a:rPr lang="ko-KR" altLang="en-US" sz="1400"/>
              <a:t>과 </a:t>
            </a:r>
            <a:r>
              <a:rPr lang="en-US" altLang="ko-KR" sz="1400"/>
              <a:t>&lt;</a:t>
            </a:r>
            <a:r>
              <a:rPr lang="ko-KR" altLang="en-US" sz="1400"/>
              <a:t>교수</a:t>
            </a:r>
            <a:r>
              <a:rPr lang="en-US" altLang="ko-KR" sz="1400"/>
              <a:t>&gt;</a:t>
            </a:r>
            <a:r>
              <a:rPr lang="ko-KR" altLang="en-US" sz="1400"/>
              <a:t> 테이블이 각각 있고</a:t>
            </a:r>
            <a:r>
              <a:rPr lang="en-US" altLang="ko-KR" sz="1400"/>
              <a:t> </a:t>
            </a:r>
            <a:r>
              <a:rPr lang="ko-KR" altLang="en-US" sz="1400"/>
              <a:t>두 테이블 간에는 참조 관계가 있다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D2CD0B-397B-4391-ABB9-73FE74DC5A10}"/>
              </a:ext>
            </a:extLst>
          </p:cNvPr>
          <p:cNvSpPr txBox="1"/>
          <p:nvPr/>
        </p:nvSpPr>
        <p:spPr>
          <a:xfrm>
            <a:off x="6743100" y="4491995"/>
            <a:ext cx="491192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Foreign key</a:t>
            </a:r>
          </a:p>
          <a:p>
            <a:pPr>
              <a:lnSpc>
                <a:spcPct val="150000"/>
              </a:lnSpc>
            </a:pPr>
            <a:r>
              <a:rPr lang="ko-KR" altLang="en-US"/>
              <a:t>참조 대상 테이블의 튜플을 식별할 수 있는 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60E652-DD9A-B541-8AD9-03DE23B198F0}"/>
              </a:ext>
            </a:extLst>
          </p:cNvPr>
          <p:cNvSpPr txBox="1"/>
          <p:nvPr/>
        </p:nvSpPr>
        <p:spPr>
          <a:xfrm>
            <a:off x="602762" y="307821"/>
            <a:ext cx="3911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100" dirty="0">
                <a:latin typeface="Abadi" panose="020B0604020104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RDBMS</a:t>
            </a:r>
            <a:endParaRPr lang="ko-KR" altLang="en-US" sz="2400" b="1" spc="100" dirty="0">
              <a:latin typeface="Abadi" panose="020B0604020104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887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7EEAADE-0602-47CB-AE82-4C6757C3E8BA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18E97-F4F1-42C4-B580-8579E3DBF1E9}"/>
              </a:ext>
            </a:extLst>
          </p:cNvPr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NE</a:t>
            </a:r>
            <a:r>
              <a:rPr lang="en-US" altLang="ko-KR" sz="1400" b="1" dirty="0">
                <a:solidFill>
                  <a:srgbClr val="FF9E1A"/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T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LIKELION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3CAE66E-A332-4FC1-B4A8-CD0C028CFEFD}"/>
              </a:ext>
            </a:extLst>
          </p:cNvPr>
          <p:cNvGrpSpPr/>
          <p:nvPr/>
        </p:nvGrpSpPr>
        <p:grpSpPr>
          <a:xfrm>
            <a:off x="2873437" y="1874093"/>
            <a:ext cx="5934000" cy="2297666"/>
            <a:chOff x="2836800" y="2115934"/>
            <a:chExt cx="5934000" cy="229766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C399CBC-2263-4A9F-9B60-CB12A7F838C8}"/>
                </a:ext>
              </a:extLst>
            </p:cNvPr>
            <p:cNvGrpSpPr/>
            <p:nvPr/>
          </p:nvGrpSpPr>
          <p:grpSpPr>
            <a:xfrm>
              <a:off x="2836800" y="2115934"/>
              <a:ext cx="1900800" cy="2297666"/>
              <a:chOff x="2836800" y="2115934"/>
              <a:chExt cx="1900800" cy="2297666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9F08F905-4265-4054-B488-B292E329DC53}"/>
                  </a:ext>
                </a:extLst>
              </p:cNvPr>
              <p:cNvSpPr/>
              <p:nvPr/>
            </p:nvSpPr>
            <p:spPr>
              <a:xfrm>
                <a:off x="2836800" y="2577600"/>
                <a:ext cx="1900800" cy="18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u="sng">
                    <a:solidFill>
                      <a:schemeClr val="tx1"/>
                    </a:solidFill>
                  </a:rPr>
                  <a:t>학번</a:t>
                </a:r>
                <a:endParaRPr lang="en-US" altLang="ko-KR" u="sng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>
                    <a:solidFill>
                      <a:schemeClr val="tx1"/>
                    </a:solidFill>
                  </a:rPr>
                  <a:t>이름</a:t>
                </a:r>
                <a:endParaRPr lang="en-US" altLang="ko-KR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>
                    <a:solidFill>
                      <a:schemeClr val="tx1"/>
                    </a:solidFill>
                  </a:rPr>
                  <a:t>학과</a:t>
                </a:r>
                <a:endParaRPr lang="en-US" altLang="ko-KR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>
                    <a:solidFill>
                      <a:schemeClr val="tx1"/>
                    </a:solidFill>
                  </a:rPr>
                  <a:t>지도교수 번호</a:t>
                </a:r>
                <a:endParaRPr lang="en-US" altLang="ko-KR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altLang="ko-KR" sz="200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377FBDD-3B60-4569-AD1C-056503C518A7}"/>
                  </a:ext>
                </a:extLst>
              </p:cNvPr>
              <p:cNvSpPr/>
              <p:nvPr/>
            </p:nvSpPr>
            <p:spPr>
              <a:xfrm>
                <a:off x="2836800" y="2115934"/>
                <a:ext cx="1900800" cy="461665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/>
                  <a:t>학생</a:t>
                </a: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B678693-29CE-4C16-A61C-49BE67F9D82C}"/>
                </a:ext>
              </a:extLst>
            </p:cNvPr>
            <p:cNvSpPr/>
            <p:nvPr/>
          </p:nvSpPr>
          <p:spPr>
            <a:xfrm>
              <a:off x="6870000" y="2636401"/>
              <a:ext cx="1900800" cy="1582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u="sng">
                  <a:solidFill>
                    <a:schemeClr val="tx1"/>
                  </a:solidFill>
                </a:rPr>
                <a:t>교수 번호</a:t>
              </a:r>
              <a:endParaRPr lang="en-US" altLang="ko-KR" u="sng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>
                  <a:solidFill>
                    <a:schemeClr val="tx1"/>
                  </a:solidFill>
                </a:rPr>
                <a:t>이름</a:t>
              </a:r>
              <a:endParaRPr lang="en-US" altLang="ko-KR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>
                  <a:solidFill>
                    <a:schemeClr val="tx1"/>
                  </a:solidFill>
                </a:rPr>
                <a:t>연락처</a:t>
              </a:r>
              <a:endParaRPr lang="en-US" altLang="ko-KR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C3906EF-FCE9-482B-871B-D35C965B3D6C}"/>
                </a:ext>
              </a:extLst>
            </p:cNvPr>
            <p:cNvSpPr/>
            <p:nvPr/>
          </p:nvSpPr>
          <p:spPr>
            <a:xfrm>
              <a:off x="6870000" y="2174734"/>
              <a:ext cx="1900800" cy="46166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/>
                <a:t>교수</a:t>
              </a:r>
            </a:p>
          </p:txBody>
        </p:sp>
        <p:cxnSp>
          <p:nvCxnSpPr>
            <p:cNvPr id="10" name="연결선: 꺾임 9">
              <a:extLst>
                <a:ext uri="{FF2B5EF4-FFF2-40B4-BE49-F238E27FC236}">
                  <a16:creationId xmlns:a16="http://schemas.microsoft.com/office/drawing/2014/main" id="{6419D4B1-146C-4487-A2F4-CAA2F94915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6400" y="3060000"/>
              <a:ext cx="2283600" cy="1031949"/>
            </a:xfrm>
            <a:prstGeom prst="bent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A67E209-516F-40AC-84A6-1FDA5758F809}"/>
              </a:ext>
            </a:extLst>
          </p:cNvPr>
          <p:cNvSpPr txBox="1"/>
          <p:nvPr/>
        </p:nvSpPr>
        <p:spPr>
          <a:xfrm>
            <a:off x="602762" y="745364"/>
            <a:ext cx="16129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65000"/>
                  </a:schemeClr>
                </a:solidFill>
              </a:rPr>
              <a:t>Schema</a:t>
            </a:r>
            <a:r>
              <a:rPr lang="ko-KR" altLang="en-US" sz="1400" b="1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400" b="1">
                <a:solidFill>
                  <a:schemeClr val="bg1">
                    <a:lumMod val="65000"/>
                  </a:schemeClr>
                </a:solidFill>
              </a:rPr>
              <a:t>diagram</a:t>
            </a:r>
            <a:endParaRPr lang="ko-KR" altLang="en-US" sz="1400" b="1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10EE38A-090D-4ECB-A829-AB1137484787}"/>
              </a:ext>
            </a:extLst>
          </p:cNvPr>
          <p:cNvGrpSpPr/>
          <p:nvPr/>
        </p:nvGrpSpPr>
        <p:grpSpPr>
          <a:xfrm>
            <a:off x="9093600" y="597600"/>
            <a:ext cx="2702144" cy="654090"/>
            <a:chOff x="9093600" y="597600"/>
            <a:chExt cx="2702144" cy="65409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2C388B-39DE-4EA6-8944-FEB3DAEE2B95}"/>
                </a:ext>
              </a:extLst>
            </p:cNvPr>
            <p:cNvSpPr txBox="1"/>
            <p:nvPr/>
          </p:nvSpPr>
          <p:spPr>
            <a:xfrm>
              <a:off x="9093600" y="597600"/>
              <a:ext cx="2702144" cy="6540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>
                  <a:solidFill>
                    <a:schemeClr val="bg1">
                      <a:lumMod val="50000"/>
                    </a:schemeClr>
                  </a:solidFill>
                </a:rPr>
                <a:t>밑줄    </a:t>
              </a:r>
              <a:r>
                <a:rPr lang="en-US" altLang="ko-KR" sz="1600">
                  <a:solidFill>
                    <a:schemeClr val="bg1">
                      <a:lumMod val="50000"/>
                    </a:schemeClr>
                  </a:solidFill>
                </a:rPr>
                <a:t>: Primary</a:t>
              </a:r>
              <a:r>
                <a:rPr lang="ko-KR" altLang="en-US" sz="160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ko-KR" sz="1600">
                  <a:solidFill>
                    <a:schemeClr val="bg1">
                      <a:lumMod val="50000"/>
                    </a:schemeClr>
                  </a:solidFill>
                </a:rPr>
                <a:t>key</a:t>
              </a:r>
            </a:p>
            <a:p>
              <a:pPr>
                <a:lnSpc>
                  <a:spcPct val="120000"/>
                </a:lnSpc>
              </a:pPr>
              <a:r>
                <a:rPr lang="ko-KR" altLang="en-US" sz="1600">
                  <a:solidFill>
                    <a:schemeClr val="bg1">
                      <a:lumMod val="50000"/>
                    </a:schemeClr>
                  </a:solidFill>
                </a:rPr>
                <a:t>화살표</a:t>
              </a:r>
              <a:r>
                <a:rPr lang="en-US" altLang="ko-KR" sz="1600">
                  <a:solidFill>
                    <a:schemeClr val="bg1">
                      <a:lumMod val="50000"/>
                    </a:schemeClr>
                  </a:solidFill>
                </a:rPr>
                <a:t> : Foreign</a:t>
              </a:r>
              <a:r>
                <a:rPr lang="ko-KR" altLang="en-US" sz="160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ko-KR" sz="1600">
                  <a:solidFill>
                    <a:schemeClr val="bg1">
                      <a:lumMod val="50000"/>
                    </a:schemeClr>
                  </a:solidFill>
                </a:rPr>
                <a:t>key </a:t>
              </a:r>
              <a:r>
                <a:rPr lang="ko-KR" altLang="en-US" sz="1600">
                  <a:solidFill>
                    <a:schemeClr val="bg1">
                      <a:lumMod val="50000"/>
                    </a:schemeClr>
                  </a:solidFill>
                </a:rPr>
                <a:t>참조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4F858EC-788C-4239-85B5-2E81C4693FDD}"/>
                </a:ext>
              </a:extLst>
            </p:cNvPr>
            <p:cNvCxnSpPr/>
            <p:nvPr/>
          </p:nvCxnSpPr>
          <p:spPr>
            <a:xfrm>
              <a:off x="9151200" y="901941"/>
              <a:ext cx="51120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C99B29B-59BD-4E61-91DD-55CDBDF74E65}"/>
              </a:ext>
            </a:extLst>
          </p:cNvPr>
          <p:cNvGrpSpPr/>
          <p:nvPr/>
        </p:nvGrpSpPr>
        <p:grpSpPr>
          <a:xfrm>
            <a:off x="1898761" y="4770337"/>
            <a:ext cx="8545911" cy="1324853"/>
            <a:chOff x="2664069" y="4973420"/>
            <a:chExt cx="8545911" cy="1324853"/>
          </a:xfrm>
        </p:grpSpPr>
        <p:pic>
          <p:nvPicPr>
            <p:cNvPr id="19" name="그림 18" descr="못, 철물이(가) 표시된 사진&#10;&#10;자동 생성된 설명">
              <a:extLst>
                <a:ext uri="{FF2B5EF4-FFF2-40B4-BE49-F238E27FC236}">
                  <a16:creationId xmlns:a16="http://schemas.microsoft.com/office/drawing/2014/main" id="{3B0276C9-FC48-459E-811C-B300D81E0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4069" y="5134780"/>
              <a:ext cx="225273" cy="225273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46FF7BB-77EB-4352-8CD3-AD5BDB04DDF5}"/>
                </a:ext>
              </a:extLst>
            </p:cNvPr>
            <p:cNvSpPr txBox="1"/>
            <p:nvPr/>
          </p:nvSpPr>
          <p:spPr>
            <a:xfrm>
              <a:off x="2962401" y="4973420"/>
              <a:ext cx="4923399" cy="45429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/>
                <a:t>“</a:t>
              </a:r>
              <a:r>
                <a:rPr lang="ko-KR" altLang="en-US"/>
                <a:t>교수 번호</a:t>
              </a:r>
              <a:r>
                <a:rPr lang="en-US" altLang="ko-KR"/>
                <a:t>＂</a:t>
              </a:r>
              <a:r>
                <a:rPr lang="ko-KR" altLang="en-US"/>
                <a:t>는 </a:t>
              </a:r>
              <a:r>
                <a:rPr lang="en-US" altLang="ko-KR"/>
                <a:t>&lt;</a:t>
              </a:r>
              <a:r>
                <a:rPr lang="ko-KR" altLang="en-US"/>
                <a:t>교수</a:t>
              </a:r>
              <a:r>
                <a:rPr lang="en-US" altLang="ko-KR"/>
                <a:t>&gt; </a:t>
              </a:r>
              <a:r>
                <a:rPr lang="ko-KR" altLang="en-US"/>
                <a:t>테이블의</a:t>
              </a:r>
              <a:r>
                <a:rPr lang="en-US" altLang="ko-KR"/>
                <a:t> Primary key</a:t>
              </a:r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F2FB7B7-BEA9-4685-BB90-6F84E26E981C}"/>
                </a:ext>
              </a:extLst>
            </p:cNvPr>
            <p:cNvSpPr txBox="1"/>
            <p:nvPr/>
          </p:nvSpPr>
          <p:spPr>
            <a:xfrm>
              <a:off x="2962401" y="5475637"/>
              <a:ext cx="8247579" cy="454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/>
                <a:t>“</a:t>
              </a:r>
              <a:r>
                <a:rPr lang="ko-KR" altLang="en-US"/>
                <a:t>지도교수 번호</a:t>
              </a:r>
              <a:r>
                <a:rPr lang="en-US" altLang="ko-KR"/>
                <a:t>＂</a:t>
              </a:r>
              <a:r>
                <a:rPr lang="ko-KR" altLang="en-US"/>
                <a:t>는 </a:t>
              </a:r>
              <a:r>
                <a:rPr lang="en-US" altLang="ko-KR"/>
                <a:t>&lt;</a:t>
              </a:r>
              <a:r>
                <a:rPr lang="ko-KR" altLang="en-US"/>
                <a:t>교수</a:t>
              </a:r>
              <a:r>
                <a:rPr lang="en-US" altLang="ko-KR"/>
                <a:t>&gt; </a:t>
              </a:r>
              <a:r>
                <a:rPr lang="ko-KR" altLang="en-US"/>
                <a:t>테이블을 참조하는 </a:t>
              </a:r>
              <a:r>
                <a:rPr lang="en-US" altLang="ko-KR"/>
                <a:t>&lt;</a:t>
              </a:r>
              <a:r>
                <a:rPr lang="ko-KR" altLang="en-US"/>
                <a:t>학생</a:t>
              </a:r>
              <a:r>
                <a:rPr lang="en-US" altLang="ko-KR"/>
                <a:t>&gt;</a:t>
              </a:r>
              <a:r>
                <a:rPr lang="ko-KR" altLang="en-US"/>
                <a:t> 테이블의 </a:t>
              </a:r>
              <a:r>
                <a:rPr lang="en-US" altLang="ko-KR"/>
                <a:t>Foreign key</a:t>
              </a:r>
              <a:endParaRPr lang="ko-KR" altLang="en-US"/>
            </a:p>
          </p:txBody>
        </p:sp>
        <p:pic>
          <p:nvPicPr>
            <p:cNvPr id="23" name="그림 22" descr="못, 철물이(가) 표시된 사진&#10;&#10;자동 생성된 설명">
              <a:extLst>
                <a:ext uri="{FF2B5EF4-FFF2-40B4-BE49-F238E27FC236}">
                  <a16:creationId xmlns:a16="http://schemas.microsoft.com/office/drawing/2014/main" id="{C4AA677E-76F8-4F26-910B-F41936AD9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4070" y="5652592"/>
              <a:ext cx="225273" cy="22527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8D832F1-8867-4D33-B8B8-79456A6D6E9B}"/>
                </a:ext>
              </a:extLst>
            </p:cNvPr>
            <p:cNvSpPr txBox="1"/>
            <p:nvPr/>
          </p:nvSpPr>
          <p:spPr>
            <a:xfrm>
              <a:off x="3308001" y="5924388"/>
              <a:ext cx="6631944" cy="373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/>
                <a:t>일반적으로 참조 대상이 되는 테이블의 </a:t>
              </a:r>
              <a:r>
                <a:rPr lang="en-US" altLang="ko-KR" sz="1400"/>
                <a:t>PK</a:t>
              </a:r>
              <a:r>
                <a:rPr lang="ko-KR" altLang="en-US" sz="1400"/>
                <a:t>를 </a:t>
              </a:r>
              <a:r>
                <a:rPr lang="en-US" altLang="ko-KR" sz="1400"/>
                <a:t>Foreign key</a:t>
              </a:r>
              <a:r>
                <a:rPr lang="ko-KR" altLang="en-US" sz="1400"/>
                <a:t>로 삼는 경우가 많음 </a:t>
              </a: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12CFEFAB-A0AC-427D-AA3F-E953763583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420" y="5808807"/>
            <a:ext cx="225273" cy="22527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55550EF-1CBF-EA44-8E28-FEFF61F12FAA}"/>
              </a:ext>
            </a:extLst>
          </p:cNvPr>
          <p:cNvSpPr txBox="1"/>
          <p:nvPr/>
        </p:nvSpPr>
        <p:spPr>
          <a:xfrm>
            <a:off x="602762" y="307821"/>
            <a:ext cx="3911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100" dirty="0">
                <a:latin typeface="Abadi" panose="020B0604020104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RDBMS</a:t>
            </a:r>
            <a:endParaRPr lang="ko-KR" altLang="en-US" sz="2400" b="1" spc="100" dirty="0">
              <a:latin typeface="Abadi" panose="020B0604020104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728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7EEAADE-0602-47CB-AE82-4C6757C3E8BA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18E97-F4F1-42C4-B580-8579E3DBF1E9}"/>
              </a:ext>
            </a:extLst>
          </p:cNvPr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NE</a:t>
            </a:r>
            <a:r>
              <a:rPr lang="en-US" altLang="ko-KR" sz="1400" b="1" dirty="0">
                <a:solidFill>
                  <a:srgbClr val="FF9E1A"/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T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LIKELION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67E209-516F-40AC-84A6-1FDA5758F809}"/>
              </a:ext>
            </a:extLst>
          </p:cNvPr>
          <p:cNvSpPr txBox="1"/>
          <p:nvPr/>
        </p:nvSpPr>
        <p:spPr>
          <a:xfrm>
            <a:off x="602762" y="745364"/>
            <a:ext cx="16129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65000"/>
                  </a:schemeClr>
                </a:solidFill>
              </a:rPr>
              <a:t>Schema</a:t>
            </a:r>
            <a:r>
              <a:rPr lang="ko-KR" altLang="en-US" sz="1400" b="1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400" b="1">
                <a:solidFill>
                  <a:schemeClr val="bg1">
                    <a:lumMod val="65000"/>
                  </a:schemeClr>
                </a:solidFill>
              </a:rPr>
              <a:t>diagram</a:t>
            </a:r>
            <a:endParaRPr lang="ko-KR" altLang="en-US" sz="1400" b="1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63A3DF6-D555-4E64-8CA4-C611CB681BD4}"/>
              </a:ext>
            </a:extLst>
          </p:cNvPr>
          <p:cNvGrpSpPr/>
          <p:nvPr/>
        </p:nvGrpSpPr>
        <p:grpSpPr>
          <a:xfrm>
            <a:off x="0" y="1598684"/>
            <a:ext cx="10608626" cy="4681208"/>
            <a:chOff x="1252800" y="2224388"/>
            <a:chExt cx="8128800" cy="3586951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A2F6835-10A4-4523-8A7A-BE216DD10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318" y="2224388"/>
              <a:ext cx="8048282" cy="3586951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B51BCC6-13DC-4CAF-BBF3-96FE014E4600}"/>
                </a:ext>
              </a:extLst>
            </p:cNvPr>
            <p:cNvSpPr/>
            <p:nvPr/>
          </p:nvSpPr>
          <p:spPr>
            <a:xfrm>
              <a:off x="1252800" y="2233823"/>
              <a:ext cx="1476000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C851B-6F33-4E47-B459-51C4DED3BB4C}"/>
              </a:ext>
            </a:extLst>
          </p:cNvPr>
          <p:cNvSpPr txBox="1"/>
          <p:nvPr/>
        </p:nvSpPr>
        <p:spPr>
          <a:xfrm>
            <a:off x="3399588" y="970105"/>
            <a:ext cx="5392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>
                    <a:lumMod val="50000"/>
                  </a:schemeClr>
                </a:solidFill>
              </a:rPr>
              <a:t>실제 대학교 </a:t>
            </a:r>
            <a:r>
              <a:rPr lang="en-US" altLang="ko-KR" sz="1600">
                <a:solidFill>
                  <a:schemeClr val="bg1">
                    <a:lumMod val="50000"/>
                  </a:schemeClr>
                </a:solidFill>
              </a:rPr>
              <a:t>DB</a:t>
            </a:r>
            <a:r>
              <a:rPr lang="ko-KR" altLang="en-US" sz="1600">
                <a:solidFill>
                  <a:schemeClr val="bg1">
                    <a:lumMod val="50000"/>
                  </a:schemeClr>
                </a:solidFill>
              </a:rPr>
              <a:t>의 </a:t>
            </a:r>
            <a:r>
              <a:rPr lang="en-US" altLang="ko-KR" sz="1600">
                <a:solidFill>
                  <a:schemeClr val="bg1">
                    <a:lumMod val="50000"/>
                  </a:schemeClr>
                </a:solidFill>
              </a:rPr>
              <a:t>Schema diagram </a:t>
            </a:r>
            <a:r>
              <a:rPr lang="ko-KR" altLang="en-US" sz="1600">
                <a:solidFill>
                  <a:schemeClr val="bg1">
                    <a:lumMod val="50000"/>
                  </a:schemeClr>
                </a:solidFill>
              </a:rPr>
              <a:t>예시</a:t>
            </a:r>
            <a:endParaRPr lang="en-US" altLang="ko-KR" sz="160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altLang="ko-KR" sz="160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1600">
                <a:solidFill>
                  <a:schemeClr val="bg1">
                    <a:lumMod val="50000"/>
                  </a:schemeClr>
                </a:solidFill>
              </a:rPr>
              <a:t>학생</a:t>
            </a:r>
            <a:r>
              <a:rPr lang="en-US" altLang="ko-KR" sz="160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600">
                <a:solidFill>
                  <a:schemeClr val="bg1">
                    <a:lumMod val="50000"/>
                  </a:schemeClr>
                </a:solidFill>
              </a:rPr>
              <a:t>교수</a:t>
            </a:r>
            <a:r>
              <a:rPr lang="en-US" altLang="ko-KR" sz="160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600">
                <a:solidFill>
                  <a:schemeClr val="bg1">
                    <a:lumMod val="50000"/>
                  </a:schemeClr>
                </a:solidFill>
              </a:rPr>
              <a:t>학과</a:t>
            </a:r>
            <a:r>
              <a:rPr lang="en-US" altLang="ko-KR" sz="160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600">
                <a:solidFill>
                  <a:schemeClr val="bg1">
                    <a:lumMod val="50000"/>
                  </a:schemeClr>
                </a:solidFill>
              </a:rPr>
              <a:t>강의</a:t>
            </a:r>
            <a:r>
              <a:rPr lang="en-US" altLang="ko-KR" sz="160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600">
                <a:solidFill>
                  <a:schemeClr val="bg1">
                    <a:lumMod val="50000"/>
                  </a:schemeClr>
                </a:solidFill>
              </a:rPr>
              <a:t>선수과목</a:t>
            </a:r>
            <a:r>
              <a:rPr lang="en-US" altLang="ko-KR" sz="160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600">
                <a:solidFill>
                  <a:schemeClr val="bg1">
                    <a:lumMod val="50000"/>
                  </a:schemeClr>
                </a:solidFill>
              </a:rPr>
              <a:t>지도교수</a:t>
            </a:r>
            <a:r>
              <a:rPr lang="en-US" altLang="ko-KR" sz="160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600">
                <a:solidFill>
                  <a:schemeClr val="bg1">
                    <a:lumMod val="50000"/>
                  </a:schemeClr>
                </a:solidFill>
              </a:rPr>
              <a:t>강의실</a:t>
            </a:r>
            <a:r>
              <a:rPr lang="en-US" altLang="ko-KR" sz="16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600">
                <a:solidFill>
                  <a:schemeClr val="bg1">
                    <a:lumMod val="50000"/>
                  </a:schemeClr>
                </a:solidFill>
              </a:rPr>
              <a:t>등등</a:t>
            </a:r>
            <a:r>
              <a:rPr lang="en-US" altLang="ko-KR" sz="160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2B43CE-B7F7-8948-8839-0D55C02BC6B2}"/>
              </a:ext>
            </a:extLst>
          </p:cNvPr>
          <p:cNvSpPr txBox="1"/>
          <p:nvPr/>
        </p:nvSpPr>
        <p:spPr>
          <a:xfrm>
            <a:off x="602762" y="307821"/>
            <a:ext cx="3911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100" dirty="0">
                <a:latin typeface="Abadi" panose="020B0604020104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RDBMS</a:t>
            </a:r>
            <a:endParaRPr lang="ko-KR" altLang="en-US" sz="2400" b="1" spc="100" dirty="0">
              <a:latin typeface="Abadi" panose="020B0604020104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610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7EEAADE-0602-47CB-AE82-4C6757C3E8BA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18E97-F4F1-42C4-B580-8579E3DBF1E9}"/>
              </a:ext>
            </a:extLst>
          </p:cNvPr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NE</a:t>
            </a:r>
            <a:r>
              <a:rPr lang="en-US" altLang="ko-KR" sz="1400" b="1" dirty="0">
                <a:solidFill>
                  <a:srgbClr val="FF9E1A"/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T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LIKELION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78F1FD-D2A6-4B5A-BAEE-1A4FD9300AB8}"/>
              </a:ext>
            </a:extLst>
          </p:cNvPr>
          <p:cNvSpPr txBox="1"/>
          <p:nvPr/>
        </p:nvSpPr>
        <p:spPr>
          <a:xfrm>
            <a:off x="602762" y="307821"/>
            <a:ext cx="3911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100">
                <a:latin typeface="Abadi" panose="020B0604020104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블로그</a:t>
            </a:r>
            <a:endParaRPr lang="ko-KR" altLang="en-US" sz="2400" b="1" spc="100" dirty="0">
              <a:latin typeface="Abadi" panose="020B0604020104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67E209-516F-40AC-84A6-1FDA5758F809}"/>
              </a:ext>
            </a:extLst>
          </p:cNvPr>
          <p:cNvSpPr txBox="1"/>
          <p:nvPr/>
        </p:nvSpPr>
        <p:spPr>
          <a:xfrm>
            <a:off x="602762" y="745364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65000"/>
                  </a:schemeClr>
                </a:solidFill>
              </a:rPr>
              <a:t>Blog DB</a:t>
            </a:r>
            <a:endParaRPr lang="ko-KR" altLang="en-US" sz="14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6C851B-6F33-4E47-B459-51C4DED3BB4C}"/>
              </a:ext>
            </a:extLst>
          </p:cNvPr>
          <p:cNvSpPr txBox="1"/>
          <p:nvPr/>
        </p:nvSpPr>
        <p:spPr>
          <a:xfrm>
            <a:off x="3451687" y="1881669"/>
            <a:ext cx="52886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>
                    <a:lumMod val="50000"/>
                  </a:schemeClr>
                </a:solidFill>
              </a:rPr>
              <a:t>블로그를 만든다면 </a:t>
            </a:r>
            <a:r>
              <a:rPr lang="en-US" altLang="ko-KR" sz="1600">
                <a:solidFill>
                  <a:schemeClr val="bg1">
                    <a:lumMod val="50000"/>
                  </a:schemeClr>
                </a:solidFill>
              </a:rPr>
              <a:t>DB</a:t>
            </a:r>
            <a:r>
              <a:rPr lang="ko-KR" altLang="en-US" sz="1600">
                <a:solidFill>
                  <a:schemeClr val="bg1">
                    <a:lumMod val="50000"/>
                  </a:schemeClr>
                </a:solidFill>
              </a:rPr>
              <a:t>에 어떤 테이블이 있어야 할까요</a:t>
            </a:r>
            <a:r>
              <a:rPr lang="en-US" altLang="ko-KR" sz="1600">
                <a:solidFill>
                  <a:schemeClr val="bg1">
                    <a:lumMod val="50000"/>
                  </a:schemeClr>
                </a:solidFill>
              </a:rPr>
              <a:t>?</a:t>
            </a:r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10" name="표 2">
            <a:extLst>
              <a:ext uri="{FF2B5EF4-FFF2-40B4-BE49-F238E27FC236}">
                <a16:creationId xmlns:a16="http://schemas.microsoft.com/office/drawing/2014/main" id="{B644B18B-11B5-4021-A51F-1FC162704D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873624"/>
              </p:ext>
            </p:extLst>
          </p:nvPr>
        </p:nvGraphicFramePr>
        <p:xfrm>
          <a:off x="655457" y="2742006"/>
          <a:ext cx="3734696" cy="21315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5343">
                  <a:extLst>
                    <a:ext uri="{9D8B030D-6E8A-4147-A177-3AD203B41FA5}">
                      <a16:colId xmlns:a16="http://schemas.microsoft.com/office/drawing/2014/main" val="1765656922"/>
                    </a:ext>
                  </a:extLst>
                </a:gridCol>
                <a:gridCol w="695100">
                  <a:extLst>
                    <a:ext uri="{9D8B030D-6E8A-4147-A177-3AD203B41FA5}">
                      <a16:colId xmlns:a16="http://schemas.microsoft.com/office/drawing/2014/main" val="540349915"/>
                    </a:ext>
                  </a:extLst>
                </a:gridCol>
                <a:gridCol w="816900">
                  <a:extLst>
                    <a:ext uri="{9D8B030D-6E8A-4147-A177-3AD203B41FA5}">
                      <a16:colId xmlns:a16="http://schemas.microsoft.com/office/drawing/2014/main" val="3936584186"/>
                    </a:ext>
                  </a:extLst>
                </a:gridCol>
                <a:gridCol w="1157353">
                  <a:extLst>
                    <a:ext uri="{9D8B030D-6E8A-4147-A177-3AD203B41FA5}">
                      <a16:colId xmlns:a16="http://schemas.microsoft.com/office/drawing/2014/main" val="3761775326"/>
                    </a:ext>
                  </a:extLst>
                </a:gridCol>
              </a:tblGrid>
              <a:tr h="5328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bg1"/>
                          </a:solidFill>
                          <a:ea typeface="NanumSquareRoundOTF Bold" panose="020B0600000101010101"/>
                        </a:rPr>
                        <a:t>글 </a:t>
                      </a:r>
                      <a:r>
                        <a:rPr lang="en-US" altLang="ko-KR" sz="1400" b="1">
                          <a:solidFill>
                            <a:schemeClr val="bg1"/>
                          </a:solidFill>
                          <a:ea typeface="NanumSquareRoundOTF Bold" panose="020B0600000101010101"/>
                        </a:rPr>
                        <a:t>ID</a:t>
                      </a:r>
                      <a:endParaRPr lang="ko-KR" altLang="en-US" sz="1400" b="1">
                        <a:solidFill>
                          <a:schemeClr val="bg1"/>
                        </a:solidFill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bg1"/>
                          </a:solidFill>
                          <a:ea typeface="NanumSquareRoundOTF Bold" panose="020B0600000101010101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bg1"/>
                          </a:solidFill>
                          <a:ea typeface="NanumSquareRoundOTF Bold" panose="020B0600000101010101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bg1"/>
                          </a:solidFill>
                          <a:ea typeface="NanumSquareRoundOTF Bold" panose="020B0600000101010101"/>
                        </a:rPr>
                        <a:t>작성자 </a:t>
                      </a:r>
                      <a:r>
                        <a:rPr lang="en-US" altLang="ko-KR" sz="1400" b="1">
                          <a:solidFill>
                            <a:schemeClr val="bg1"/>
                          </a:solidFill>
                          <a:ea typeface="NanumSquareRoundOTF Bold" panose="020B0600000101010101"/>
                        </a:rPr>
                        <a:t>ID</a:t>
                      </a:r>
                      <a:endParaRPr lang="ko-KR" altLang="en-US" sz="1400" b="1">
                        <a:solidFill>
                          <a:schemeClr val="bg1"/>
                        </a:solidFill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985239"/>
                  </a:ext>
                </a:extLst>
              </a:tr>
              <a:tr h="532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article_1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…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…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user_1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549142"/>
                  </a:ext>
                </a:extLst>
              </a:tr>
              <a:tr h="532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article_2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…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…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ea typeface="NanumSquareRoundOTF Bold" panose="020B0600000101010101"/>
                        </a:rPr>
                        <a:t>user_2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522423"/>
                  </a:ext>
                </a:extLst>
              </a:tr>
              <a:tr h="532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article_3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…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…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ea typeface="NanumSquareRoundOTF Bold" panose="020B0600000101010101"/>
                        </a:rPr>
                        <a:t>user_2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99010"/>
                  </a:ext>
                </a:extLst>
              </a:tr>
            </a:tbl>
          </a:graphicData>
        </a:graphic>
      </p:graphicFrame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F943378A-903F-4F4A-A517-7AB5A5178E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014637"/>
              </p:ext>
            </p:extLst>
          </p:nvPr>
        </p:nvGraphicFramePr>
        <p:xfrm>
          <a:off x="4868656" y="2742006"/>
          <a:ext cx="4030544" cy="21315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2360">
                  <a:extLst>
                    <a:ext uri="{9D8B030D-6E8A-4147-A177-3AD203B41FA5}">
                      <a16:colId xmlns:a16="http://schemas.microsoft.com/office/drawing/2014/main" val="1765656922"/>
                    </a:ext>
                  </a:extLst>
                </a:gridCol>
                <a:gridCol w="727087">
                  <a:extLst>
                    <a:ext uri="{9D8B030D-6E8A-4147-A177-3AD203B41FA5}">
                      <a16:colId xmlns:a16="http://schemas.microsoft.com/office/drawing/2014/main" val="540349915"/>
                    </a:ext>
                  </a:extLst>
                </a:gridCol>
                <a:gridCol w="911897">
                  <a:extLst>
                    <a:ext uri="{9D8B030D-6E8A-4147-A177-3AD203B41FA5}">
                      <a16:colId xmlns:a16="http://schemas.microsoft.com/office/drawing/2014/main" val="3936584186"/>
                    </a:ext>
                  </a:extLst>
                </a:gridCol>
                <a:gridCol w="1159200">
                  <a:extLst>
                    <a:ext uri="{9D8B030D-6E8A-4147-A177-3AD203B41FA5}">
                      <a16:colId xmlns:a16="http://schemas.microsoft.com/office/drawing/2014/main" val="3761775326"/>
                    </a:ext>
                  </a:extLst>
                </a:gridCol>
              </a:tblGrid>
              <a:tr h="5328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bg1"/>
                          </a:solidFill>
                          <a:ea typeface="NanumSquareRoundOTF Bold" panose="020B0600000101010101"/>
                        </a:rPr>
                        <a:t>댓글 </a:t>
                      </a:r>
                      <a:r>
                        <a:rPr lang="en-US" altLang="ko-KR" sz="1400" b="1">
                          <a:solidFill>
                            <a:schemeClr val="bg1"/>
                          </a:solidFill>
                          <a:ea typeface="NanumSquareRoundOTF Bold" panose="020B0600000101010101"/>
                        </a:rPr>
                        <a:t>ID</a:t>
                      </a:r>
                      <a:endParaRPr lang="ko-KR" altLang="en-US" sz="1400" b="1">
                        <a:solidFill>
                          <a:schemeClr val="bg1"/>
                        </a:solidFill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bg1"/>
                          </a:solidFill>
                          <a:ea typeface="NanumSquareRoundOTF Bold" panose="020B0600000101010101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bg1"/>
                          </a:solidFill>
                          <a:ea typeface="NanumSquareRoundOTF Bold" panose="020B0600000101010101"/>
                        </a:rPr>
                        <a:t>글 </a:t>
                      </a:r>
                      <a:r>
                        <a:rPr lang="en-US" altLang="ko-KR" sz="1400" b="1">
                          <a:solidFill>
                            <a:schemeClr val="bg1"/>
                          </a:solidFill>
                          <a:ea typeface="NanumSquareRoundOTF Bold" panose="020B0600000101010101"/>
                        </a:rPr>
                        <a:t>ID</a:t>
                      </a:r>
                      <a:endParaRPr lang="ko-KR" altLang="en-US" sz="1400" b="1">
                        <a:solidFill>
                          <a:schemeClr val="bg1"/>
                        </a:solidFill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bg1"/>
                          </a:solidFill>
                          <a:ea typeface="NanumSquareRoundOTF Bold" panose="020B0600000101010101"/>
                        </a:rPr>
                        <a:t>작성자 </a:t>
                      </a:r>
                      <a:r>
                        <a:rPr lang="en-US" altLang="ko-KR" sz="1400" b="1">
                          <a:solidFill>
                            <a:schemeClr val="bg1"/>
                          </a:solidFill>
                          <a:ea typeface="NanumSquareRoundOTF Bold" panose="020B0600000101010101"/>
                        </a:rPr>
                        <a:t>ID</a:t>
                      </a:r>
                      <a:endParaRPr lang="ko-KR" altLang="en-US" sz="1400" b="1">
                        <a:solidFill>
                          <a:schemeClr val="bg1"/>
                        </a:solidFill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985239"/>
                  </a:ext>
                </a:extLst>
              </a:tr>
              <a:tr h="532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comment_1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ea typeface="NanumSquareRoundOTF Bold" panose="020B0600000101010101"/>
                        </a:rPr>
                        <a:t>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a typeface="NanumSquareRoundOTF Bold" panose="020B0600000101010101"/>
                        </a:rPr>
                        <a:t>article_1</a:t>
                      </a:r>
                      <a:endParaRPr lang="ko-KR" altLang="en-US" sz="1400" dirty="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user_2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549142"/>
                  </a:ext>
                </a:extLst>
              </a:tr>
              <a:tr h="532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comment_2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ea typeface="NanumSquareRoundOTF Bold" panose="020B0600000101010101"/>
                        </a:rPr>
                        <a:t>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a typeface="NanumSquareRoundOTF Bold" panose="020B0600000101010101"/>
                        </a:rPr>
                        <a:t>article_1</a:t>
                      </a:r>
                      <a:endParaRPr lang="ko-KR" altLang="en-US" sz="1400" dirty="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ea typeface="NanumSquareRoundOTF Bold" panose="020B0600000101010101"/>
                        </a:rPr>
                        <a:t>user_3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522423"/>
                  </a:ext>
                </a:extLst>
              </a:tr>
              <a:tr h="532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comment_3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ea typeface="NanumSquareRoundOTF Bold" panose="020B0600000101010101"/>
                        </a:rPr>
                        <a:t>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a typeface="NanumSquareRoundOTF Bold" panose="020B0600000101010101"/>
                        </a:rPr>
                        <a:t>article_2</a:t>
                      </a:r>
                      <a:endParaRPr lang="ko-KR" altLang="en-US" sz="1400" dirty="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a typeface="NanumSquareRoundOTF Bold" panose="020B0600000101010101"/>
                        </a:rPr>
                        <a:t>user_3</a:t>
                      </a:r>
                      <a:endParaRPr lang="ko-KR" altLang="en-US" sz="1400" dirty="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9901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E3CC07B-0E48-4F3F-AA69-063A3AD30F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215800"/>
              </p:ext>
            </p:extLst>
          </p:nvPr>
        </p:nvGraphicFramePr>
        <p:xfrm>
          <a:off x="9418256" y="2734806"/>
          <a:ext cx="1956944" cy="21315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6944">
                  <a:extLst>
                    <a:ext uri="{9D8B030D-6E8A-4147-A177-3AD203B41FA5}">
                      <a16:colId xmlns:a16="http://schemas.microsoft.com/office/drawing/2014/main" val="299828301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735987713"/>
                    </a:ext>
                  </a:extLst>
                </a:gridCol>
              </a:tblGrid>
              <a:tr h="5328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bg1"/>
                          </a:solidFill>
                          <a:ea typeface="NanumSquareRoundOTF Bold" panose="020B0600000101010101"/>
                        </a:rPr>
                        <a:t>유저 </a:t>
                      </a:r>
                      <a:r>
                        <a:rPr lang="en-US" altLang="ko-KR" sz="1400" b="1">
                          <a:solidFill>
                            <a:schemeClr val="bg1"/>
                          </a:solidFill>
                          <a:ea typeface="NanumSquareRoundOTF Bold" panose="020B0600000101010101"/>
                        </a:rPr>
                        <a:t>ID</a:t>
                      </a:r>
                      <a:endParaRPr lang="ko-KR" altLang="en-US" sz="1400" b="1">
                        <a:solidFill>
                          <a:schemeClr val="bg1"/>
                        </a:solidFill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bg1"/>
                          </a:solidFill>
                          <a:ea typeface="NanumSquareRoundOTF Bold" panose="020B0600000101010101"/>
                        </a:rPr>
                        <a:t>닉네임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953276"/>
                  </a:ext>
                </a:extLst>
              </a:tr>
              <a:tr h="532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user_1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A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2459591"/>
                  </a:ext>
                </a:extLst>
              </a:tr>
              <a:tr h="532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user_2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B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3990818"/>
                  </a:ext>
                </a:extLst>
              </a:tr>
              <a:tr h="532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user_3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C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61044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332AFC5-9DD3-405A-9C90-91195440A56F}"/>
              </a:ext>
            </a:extLst>
          </p:cNvPr>
          <p:cNvSpPr txBox="1"/>
          <p:nvPr/>
        </p:nvSpPr>
        <p:spPr>
          <a:xfrm>
            <a:off x="9611096" y="5006371"/>
            <a:ext cx="1571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유저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테이블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DA94C3-4561-4AC0-A37B-1397E9840F04}"/>
              </a:ext>
            </a:extLst>
          </p:cNvPr>
          <p:cNvSpPr txBox="1"/>
          <p:nvPr/>
        </p:nvSpPr>
        <p:spPr>
          <a:xfrm>
            <a:off x="6098296" y="5006371"/>
            <a:ext cx="1571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댓글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테이블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40FF40-E0DB-4D40-9783-6CCCB911D9C0}"/>
              </a:ext>
            </a:extLst>
          </p:cNvPr>
          <p:cNvSpPr txBox="1"/>
          <p:nvPr/>
        </p:nvSpPr>
        <p:spPr>
          <a:xfrm>
            <a:off x="1875594" y="5006371"/>
            <a:ext cx="1366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글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테이블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709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7EEAADE-0602-47CB-AE82-4C6757C3E8BA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18E97-F4F1-42C4-B580-8579E3DBF1E9}"/>
              </a:ext>
            </a:extLst>
          </p:cNvPr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NE</a:t>
            </a:r>
            <a:r>
              <a:rPr lang="en-US" altLang="ko-KR" sz="1400" b="1" dirty="0">
                <a:solidFill>
                  <a:srgbClr val="FF9E1A"/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T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LIKELION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78F1FD-D2A6-4B5A-BAEE-1A4FD9300AB8}"/>
              </a:ext>
            </a:extLst>
          </p:cNvPr>
          <p:cNvSpPr txBox="1"/>
          <p:nvPr/>
        </p:nvSpPr>
        <p:spPr>
          <a:xfrm>
            <a:off x="602762" y="307821"/>
            <a:ext cx="3911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100">
                <a:latin typeface="Abadi" panose="020B0604020104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블로그</a:t>
            </a:r>
            <a:endParaRPr lang="ko-KR" altLang="en-US" sz="2400" b="1" spc="100" dirty="0">
              <a:latin typeface="Abadi" panose="020B0604020104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67E209-516F-40AC-84A6-1FDA5758F809}"/>
              </a:ext>
            </a:extLst>
          </p:cNvPr>
          <p:cNvSpPr txBox="1"/>
          <p:nvPr/>
        </p:nvSpPr>
        <p:spPr>
          <a:xfrm>
            <a:off x="602762" y="745364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Blog DB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6C851B-6F33-4E47-B459-51C4DED3BB4C}"/>
              </a:ext>
            </a:extLst>
          </p:cNvPr>
          <p:cNvSpPr txBox="1"/>
          <p:nvPr/>
        </p:nvSpPr>
        <p:spPr>
          <a:xfrm>
            <a:off x="4350976" y="1917669"/>
            <a:ext cx="3490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앞 장을 참고해 빈 칸을 채워볼까요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?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10" name="표 2">
            <a:extLst>
              <a:ext uri="{FF2B5EF4-FFF2-40B4-BE49-F238E27FC236}">
                <a16:creationId xmlns:a16="http://schemas.microsoft.com/office/drawing/2014/main" id="{B644B18B-11B5-4021-A51F-1FC162704D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024890"/>
              </p:ext>
            </p:extLst>
          </p:nvPr>
        </p:nvGraphicFramePr>
        <p:xfrm>
          <a:off x="4044530" y="2618212"/>
          <a:ext cx="4041070" cy="2126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3070">
                  <a:extLst>
                    <a:ext uri="{9D8B030D-6E8A-4147-A177-3AD203B41FA5}">
                      <a16:colId xmlns:a16="http://schemas.microsoft.com/office/drawing/2014/main" val="1765656922"/>
                    </a:ext>
                  </a:extLst>
                </a:gridCol>
                <a:gridCol w="1483200">
                  <a:extLst>
                    <a:ext uri="{9D8B030D-6E8A-4147-A177-3AD203B41FA5}">
                      <a16:colId xmlns:a16="http://schemas.microsoft.com/office/drawing/2014/main" val="540349915"/>
                    </a:ext>
                  </a:extLst>
                </a:gridCol>
                <a:gridCol w="1324800">
                  <a:extLst>
                    <a:ext uri="{9D8B030D-6E8A-4147-A177-3AD203B41FA5}">
                      <a16:colId xmlns:a16="http://schemas.microsoft.com/office/drawing/2014/main" val="3761775326"/>
                    </a:ext>
                  </a:extLst>
                </a:gridCol>
              </a:tblGrid>
              <a:tr h="5328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bg1"/>
                          </a:solidFill>
                          <a:ea typeface="NanumSquareRoundOTF Bold" panose="020B0600000101010101"/>
                        </a:rPr>
                        <a:t>글 </a:t>
                      </a:r>
                      <a:r>
                        <a:rPr lang="en-US" altLang="ko-KR" sz="1400" b="1">
                          <a:solidFill>
                            <a:schemeClr val="bg1"/>
                          </a:solidFill>
                          <a:ea typeface="NanumSquareRoundOTF Bold" panose="020B0600000101010101"/>
                        </a:rPr>
                        <a:t>ID</a:t>
                      </a:r>
                      <a:endParaRPr lang="ko-KR" altLang="en-US" sz="1400" b="1">
                        <a:solidFill>
                          <a:schemeClr val="bg1"/>
                        </a:solidFill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bg1"/>
                          </a:solidFill>
                          <a:ea typeface="NanumSquareRoundOTF Bold" panose="020B0600000101010101"/>
                        </a:rPr>
                        <a:t>작성자 닉네임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bg1"/>
                          </a:solidFill>
                          <a:ea typeface="NanumSquareRoundOTF Bold" panose="020B0600000101010101"/>
                        </a:rPr>
                        <a:t>댓글 내용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985239"/>
                  </a:ext>
                </a:extLst>
              </a:tr>
              <a:tr h="532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article_1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…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549142"/>
                  </a:ext>
                </a:extLst>
              </a:tr>
              <a:tr h="532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article_2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…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522423"/>
                  </a:ext>
                </a:extLst>
              </a:tr>
              <a:tr h="5279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article_3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…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9901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7D40FF40-E0DB-4D40-9783-6CCCB911D9C0}"/>
              </a:ext>
            </a:extLst>
          </p:cNvPr>
          <p:cNvSpPr txBox="1"/>
          <p:nvPr/>
        </p:nvSpPr>
        <p:spPr>
          <a:xfrm>
            <a:off x="5407342" y="4860977"/>
            <a:ext cx="1366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글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테이블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970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7EEAADE-0602-47CB-AE82-4C6757C3E8BA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18E97-F4F1-42C4-B580-8579E3DBF1E9}"/>
              </a:ext>
            </a:extLst>
          </p:cNvPr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NE</a:t>
            </a:r>
            <a:r>
              <a:rPr lang="en-US" altLang="ko-KR" sz="1400" b="1" dirty="0">
                <a:solidFill>
                  <a:srgbClr val="FF9E1A"/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T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LIKELION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78F1FD-D2A6-4B5A-BAEE-1A4FD9300AB8}"/>
              </a:ext>
            </a:extLst>
          </p:cNvPr>
          <p:cNvSpPr txBox="1"/>
          <p:nvPr/>
        </p:nvSpPr>
        <p:spPr>
          <a:xfrm>
            <a:off x="602762" y="307821"/>
            <a:ext cx="3911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100">
                <a:latin typeface="Abadi" panose="020B0604020104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블로그</a:t>
            </a:r>
            <a:endParaRPr lang="ko-KR" altLang="en-US" sz="2400" b="1" spc="100" dirty="0">
              <a:latin typeface="Abadi" panose="020B0604020104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67E209-516F-40AC-84A6-1FDA5758F809}"/>
              </a:ext>
            </a:extLst>
          </p:cNvPr>
          <p:cNvSpPr txBox="1"/>
          <p:nvPr/>
        </p:nvSpPr>
        <p:spPr>
          <a:xfrm>
            <a:off x="602762" y="745364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Blog DB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18" name="표 2">
            <a:extLst>
              <a:ext uri="{FF2B5EF4-FFF2-40B4-BE49-F238E27FC236}">
                <a16:creationId xmlns:a16="http://schemas.microsoft.com/office/drawing/2014/main" id="{402B84AB-6B55-4909-8AC9-611F68CA88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230004"/>
              </p:ext>
            </p:extLst>
          </p:nvPr>
        </p:nvGraphicFramePr>
        <p:xfrm>
          <a:off x="4044530" y="2618212"/>
          <a:ext cx="4041070" cy="2126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3070">
                  <a:extLst>
                    <a:ext uri="{9D8B030D-6E8A-4147-A177-3AD203B41FA5}">
                      <a16:colId xmlns:a16="http://schemas.microsoft.com/office/drawing/2014/main" val="1765656922"/>
                    </a:ext>
                  </a:extLst>
                </a:gridCol>
                <a:gridCol w="1483200">
                  <a:extLst>
                    <a:ext uri="{9D8B030D-6E8A-4147-A177-3AD203B41FA5}">
                      <a16:colId xmlns:a16="http://schemas.microsoft.com/office/drawing/2014/main" val="540349915"/>
                    </a:ext>
                  </a:extLst>
                </a:gridCol>
                <a:gridCol w="1324800">
                  <a:extLst>
                    <a:ext uri="{9D8B030D-6E8A-4147-A177-3AD203B41FA5}">
                      <a16:colId xmlns:a16="http://schemas.microsoft.com/office/drawing/2014/main" val="3761775326"/>
                    </a:ext>
                  </a:extLst>
                </a:gridCol>
              </a:tblGrid>
              <a:tr h="5328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bg1"/>
                          </a:solidFill>
                          <a:ea typeface="NanumSquareRoundOTF Bold" panose="020B0600000101010101"/>
                        </a:rPr>
                        <a:t>글 </a:t>
                      </a:r>
                      <a:r>
                        <a:rPr lang="en-US" altLang="ko-KR" sz="1400" b="1">
                          <a:solidFill>
                            <a:schemeClr val="bg1"/>
                          </a:solidFill>
                          <a:ea typeface="NanumSquareRoundOTF Bold" panose="020B0600000101010101"/>
                        </a:rPr>
                        <a:t>ID</a:t>
                      </a:r>
                      <a:endParaRPr lang="ko-KR" altLang="en-US" sz="1400" b="1">
                        <a:solidFill>
                          <a:schemeClr val="bg1"/>
                        </a:solidFill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bg1"/>
                          </a:solidFill>
                          <a:ea typeface="NanumSquareRoundOTF Bold" panose="020B0600000101010101"/>
                        </a:rPr>
                        <a:t>작성자 닉네임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bg1"/>
                          </a:solidFill>
                          <a:ea typeface="NanumSquareRoundOTF Bold" panose="020B0600000101010101"/>
                        </a:rPr>
                        <a:t>댓글 내용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985239"/>
                  </a:ext>
                </a:extLst>
              </a:tr>
              <a:tr h="532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article_1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A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ea typeface="NanumSquareRoundOTF Bold" panose="020B0600000101010101"/>
                        </a:rPr>
                        <a:t>아</a:t>
                      </a:r>
                      <a:r>
                        <a:rPr lang="en-US" altLang="ko-KR" sz="1400">
                          <a:ea typeface="NanumSquareRoundOTF Bold" panose="020B0600000101010101"/>
                        </a:rPr>
                        <a:t>, </a:t>
                      </a:r>
                      <a:r>
                        <a:rPr lang="ko-KR" altLang="en-US" sz="1400">
                          <a:ea typeface="NanumSquareRoundOTF Bold" panose="020B0600000101010101"/>
                        </a:rPr>
                        <a:t>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549142"/>
                  </a:ext>
                </a:extLst>
              </a:tr>
              <a:tr h="532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article_2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B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ea typeface="NanumSquareRoundOTF Bold" panose="020B0600000101010101"/>
                        </a:rPr>
                        <a:t>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522423"/>
                  </a:ext>
                </a:extLst>
              </a:tr>
              <a:tr h="5279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article_3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B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9901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6135A1C8-FC2E-4319-8091-C47C8F3085BE}"/>
              </a:ext>
            </a:extLst>
          </p:cNvPr>
          <p:cNvSpPr txBox="1"/>
          <p:nvPr/>
        </p:nvSpPr>
        <p:spPr>
          <a:xfrm>
            <a:off x="5407342" y="4860977"/>
            <a:ext cx="1366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글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테이블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515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7EEAADE-0602-47CB-AE82-4C6757C3E8BA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18E97-F4F1-42C4-B580-8579E3DBF1E9}"/>
              </a:ext>
            </a:extLst>
          </p:cNvPr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NE</a:t>
            </a:r>
            <a:r>
              <a:rPr lang="en-US" altLang="ko-KR" sz="1400" b="1" dirty="0">
                <a:solidFill>
                  <a:srgbClr val="FF9E1A"/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T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LIKELION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F0FC3C-A3B8-2443-B2F3-CC17AC2C32AD}"/>
              </a:ext>
            </a:extLst>
          </p:cNvPr>
          <p:cNvSpPr txBox="1"/>
          <p:nvPr/>
        </p:nvSpPr>
        <p:spPr>
          <a:xfrm>
            <a:off x="609961" y="502221"/>
            <a:ext cx="4843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100" dirty="0">
                <a:latin typeface="Abadi" panose="020B0604020104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즐거운 세션 날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CDEB0EA-EC64-DE4B-AAB8-2055B40BD499}"/>
              </a:ext>
            </a:extLst>
          </p:cNvPr>
          <p:cNvSpPr/>
          <p:nvPr/>
        </p:nvSpPr>
        <p:spPr>
          <a:xfrm>
            <a:off x="2767226" y="515452"/>
            <a:ext cx="5565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spc="100" dirty="0">
                <a:latin typeface="Abadi" panose="020B0604020104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😉</a:t>
            </a:r>
            <a:endParaRPr lang="ko-KR" altLang="en-US" sz="2800" dirty="0"/>
          </a:p>
        </p:txBody>
      </p:sp>
      <p:pic>
        <p:nvPicPr>
          <p:cNvPr id="16" name="그림 1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BA7E5A1C-537F-0F43-AB33-F35E58656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191" y="2358927"/>
            <a:ext cx="4703618" cy="214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19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7EEAADE-0602-47CB-AE82-4C6757C3E8BA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18E97-F4F1-42C4-B580-8579E3DBF1E9}"/>
              </a:ext>
            </a:extLst>
          </p:cNvPr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NE</a:t>
            </a:r>
            <a:r>
              <a:rPr lang="en-US" altLang="ko-KR" sz="1400" b="1" dirty="0">
                <a:solidFill>
                  <a:srgbClr val="FF9E1A"/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T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LIKELION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78F1FD-D2A6-4B5A-BAEE-1A4FD9300AB8}"/>
              </a:ext>
            </a:extLst>
          </p:cNvPr>
          <p:cNvSpPr txBox="1"/>
          <p:nvPr/>
        </p:nvSpPr>
        <p:spPr>
          <a:xfrm>
            <a:off x="602762" y="307821"/>
            <a:ext cx="3911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100">
                <a:latin typeface="Abadi" panose="020B0604020104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CRUD</a:t>
            </a:r>
            <a:endParaRPr lang="ko-KR" altLang="en-US" sz="2400" b="1" spc="100" dirty="0">
              <a:latin typeface="Abadi" panose="020B0604020104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67E209-516F-40AC-84A6-1FDA5758F809}"/>
              </a:ext>
            </a:extLst>
          </p:cNvPr>
          <p:cNvSpPr txBox="1"/>
          <p:nvPr/>
        </p:nvSpPr>
        <p:spPr>
          <a:xfrm>
            <a:off x="602762" y="745364"/>
            <a:ext cx="1104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65000"/>
                  </a:schemeClr>
                </a:solidFill>
              </a:rPr>
              <a:t>CRUD</a:t>
            </a:r>
            <a:r>
              <a:rPr lang="ko-KR" altLang="en-US" sz="1400" b="1">
                <a:solidFill>
                  <a:schemeClr val="bg1">
                    <a:lumMod val="65000"/>
                  </a:schemeClr>
                </a:solidFill>
              </a:rPr>
              <a:t> 소개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ED92D27-DF1F-402B-B6DA-BF113A3B29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400" y="1715815"/>
            <a:ext cx="6403200" cy="338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05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7EEAADE-0602-47CB-AE82-4C6757C3E8BA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18E97-F4F1-42C4-B580-8579E3DBF1E9}"/>
              </a:ext>
            </a:extLst>
          </p:cNvPr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NE</a:t>
            </a:r>
            <a:r>
              <a:rPr lang="en-US" altLang="ko-KR" sz="1400" b="1" dirty="0">
                <a:solidFill>
                  <a:srgbClr val="FF9E1A"/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T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LIKELION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A3E217-FDDD-4235-A632-37DA151A57A9}"/>
              </a:ext>
            </a:extLst>
          </p:cNvPr>
          <p:cNvSpPr txBox="1"/>
          <p:nvPr/>
        </p:nvSpPr>
        <p:spPr>
          <a:xfrm>
            <a:off x="602762" y="307821"/>
            <a:ext cx="3911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100">
                <a:latin typeface="Abadi" panose="020B0604020104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CRUD</a:t>
            </a:r>
            <a:endParaRPr lang="ko-KR" altLang="en-US" sz="2400" b="1" spc="100" dirty="0">
              <a:latin typeface="Abadi" panose="020B0604020104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36A01C-4742-42D9-BB95-1BC5AA7DD3F4}"/>
              </a:ext>
            </a:extLst>
          </p:cNvPr>
          <p:cNvSpPr txBox="1"/>
          <p:nvPr/>
        </p:nvSpPr>
        <p:spPr>
          <a:xfrm>
            <a:off x="602762" y="745364"/>
            <a:ext cx="1104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65000"/>
                  </a:schemeClr>
                </a:solidFill>
              </a:rPr>
              <a:t>CRUD</a:t>
            </a:r>
            <a:r>
              <a:rPr lang="ko-KR" altLang="en-US" sz="1400" b="1">
                <a:solidFill>
                  <a:schemeClr val="bg1">
                    <a:lumMod val="65000"/>
                  </a:schemeClr>
                </a:solidFill>
              </a:rPr>
              <a:t>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F62A18-2014-8144-BEB3-EBB3C74FC9B7}"/>
              </a:ext>
            </a:extLst>
          </p:cNvPr>
          <p:cNvSpPr txBox="1"/>
          <p:nvPr/>
        </p:nvSpPr>
        <p:spPr>
          <a:xfrm>
            <a:off x="1846278" y="5287020"/>
            <a:ext cx="84994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RDBMS</a:t>
            </a:r>
            <a:r>
              <a:rPr kumimoji="1" lang="ko-KR" altLang="en-US" dirty="0"/>
              <a:t>에서는 </a:t>
            </a:r>
            <a:r>
              <a:rPr kumimoji="1" lang="en-US" altLang="ko-KR" b="1" dirty="0"/>
              <a:t>SQL</a:t>
            </a:r>
            <a:r>
              <a:rPr kumimoji="1" lang="ko-KR" altLang="en-US" dirty="0"/>
              <a:t>이라는 데이터 조작 언어를 기반으로 </a:t>
            </a:r>
            <a:r>
              <a:rPr kumimoji="1" lang="en-US" altLang="ko-KR" b="1" dirty="0"/>
              <a:t>CRUD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수행</a:t>
            </a:r>
            <a:endParaRPr kumimoji="1" lang="en-US" altLang="ko-KR" dirty="0"/>
          </a:p>
          <a:p>
            <a:pPr algn="ctr"/>
            <a:endParaRPr kumimoji="1" lang="en-US" altLang="ko-KR" sz="600" dirty="0"/>
          </a:p>
          <a:p>
            <a:pPr algn="ctr"/>
            <a:r>
              <a:rPr kumimoji="1" lang="en-US" altLang="ko-KR" dirty="0" err="1"/>
              <a:t>django</a:t>
            </a:r>
            <a:r>
              <a:rPr kumimoji="1" lang="ko-KR" altLang="en-US" dirty="0"/>
              <a:t>는 </a:t>
            </a:r>
            <a:r>
              <a:rPr kumimoji="1" lang="ko-KR" altLang="en-US" dirty="0" err="1"/>
              <a:t>파이썬</a:t>
            </a:r>
            <a:r>
              <a:rPr kumimoji="1" lang="ko-KR" altLang="en-US" dirty="0"/>
              <a:t> 문법으로 데이터를 쉽게 조작할 수 있도록 </a:t>
            </a:r>
            <a:r>
              <a:rPr kumimoji="1" lang="en-US" altLang="ko-KR" b="1" dirty="0"/>
              <a:t>ORM</a:t>
            </a:r>
            <a:r>
              <a:rPr kumimoji="1" lang="ko-KR" altLang="en-US" b="1" dirty="0"/>
              <a:t>을 제공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9ECEBFE-75AB-AA4B-BAB6-29E0E6198742}"/>
              </a:ext>
            </a:extLst>
          </p:cNvPr>
          <p:cNvGrpSpPr/>
          <p:nvPr/>
        </p:nvGrpSpPr>
        <p:grpSpPr>
          <a:xfrm>
            <a:off x="2195362" y="1810635"/>
            <a:ext cx="7801276" cy="2892972"/>
            <a:chOff x="2195362" y="1810635"/>
            <a:chExt cx="7801276" cy="2892972"/>
          </a:xfrm>
        </p:grpSpPr>
        <p:pic>
          <p:nvPicPr>
            <p:cNvPr id="8" name="Picture 2" descr="큰 그림을 그려보자 - 프로젝트 구성, MTV 패턴">
              <a:extLst>
                <a:ext uri="{FF2B5EF4-FFF2-40B4-BE49-F238E27FC236}">
                  <a16:creationId xmlns:a16="http://schemas.microsoft.com/office/drawing/2014/main" id="{1C901DEF-6C01-4BB2-9353-7F010D6760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362" y="1810635"/>
              <a:ext cx="7801276" cy="2892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도넛[D] 4">
              <a:extLst>
                <a:ext uri="{FF2B5EF4-FFF2-40B4-BE49-F238E27FC236}">
                  <a16:creationId xmlns:a16="http://schemas.microsoft.com/office/drawing/2014/main" id="{528F8898-89AA-0246-AE19-971C63419C01}"/>
                </a:ext>
              </a:extLst>
            </p:cNvPr>
            <p:cNvSpPr/>
            <p:nvPr/>
          </p:nvSpPr>
          <p:spPr>
            <a:xfrm>
              <a:off x="4936384" y="1824385"/>
              <a:ext cx="852524" cy="609431"/>
            </a:xfrm>
            <a:prstGeom prst="donut">
              <a:avLst>
                <a:gd name="adj" fmla="val 5812"/>
              </a:avLst>
            </a:prstGeom>
            <a:solidFill>
              <a:srgbClr val="EB15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도넛[D] 10">
              <a:extLst>
                <a:ext uri="{FF2B5EF4-FFF2-40B4-BE49-F238E27FC236}">
                  <a16:creationId xmlns:a16="http://schemas.microsoft.com/office/drawing/2014/main" id="{652E8E38-B9C5-3548-8CF5-A00F18FB3E2D}"/>
                </a:ext>
              </a:extLst>
            </p:cNvPr>
            <p:cNvSpPr/>
            <p:nvPr/>
          </p:nvSpPr>
          <p:spPr>
            <a:xfrm>
              <a:off x="7742606" y="1810635"/>
              <a:ext cx="617622" cy="458177"/>
            </a:xfrm>
            <a:prstGeom prst="donut">
              <a:avLst>
                <a:gd name="adj" fmla="val 5812"/>
              </a:avLst>
            </a:prstGeom>
            <a:solidFill>
              <a:srgbClr val="EB15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0655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7EEAADE-0602-47CB-AE82-4C6757C3E8BA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18E97-F4F1-42C4-B580-8579E3DBF1E9}"/>
              </a:ext>
            </a:extLst>
          </p:cNvPr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NE</a:t>
            </a:r>
            <a:r>
              <a:rPr lang="en-US" altLang="ko-KR" sz="1400" b="1" dirty="0">
                <a:solidFill>
                  <a:srgbClr val="FF9E1A"/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T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LIKELION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78F1FD-D2A6-4B5A-BAEE-1A4FD9300AB8}"/>
              </a:ext>
            </a:extLst>
          </p:cNvPr>
          <p:cNvSpPr txBox="1"/>
          <p:nvPr/>
        </p:nvSpPr>
        <p:spPr>
          <a:xfrm>
            <a:off x="602762" y="307821"/>
            <a:ext cx="3911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100">
                <a:latin typeface="Abadi" panose="020B0604020104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오늘의 실습</a:t>
            </a:r>
            <a:endParaRPr lang="ko-KR" altLang="en-US" sz="2400" b="1" spc="100" dirty="0">
              <a:latin typeface="Abadi" panose="020B0604020104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67E209-516F-40AC-84A6-1FDA5758F809}"/>
              </a:ext>
            </a:extLst>
          </p:cNvPr>
          <p:cNvSpPr txBox="1"/>
          <p:nvPr/>
        </p:nvSpPr>
        <p:spPr>
          <a:xfrm>
            <a:off x="602762" y="745364"/>
            <a:ext cx="2230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chemeClr val="bg1">
                    <a:lumMod val="65000"/>
                  </a:schemeClr>
                </a:solidFill>
              </a:rPr>
              <a:t>자 이제 진짜 시작입니다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314C6A-4D09-47AC-98AA-EA00610A1185}"/>
              </a:ext>
            </a:extLst>
          </p:cNvPr>
          <p:cNvSpPr txBox="1"/>
          <p:nvPr/>
        </p:nvSpPr>
        <p:spPr>
          <a:xfrm>
            <a:off x="4368000" y="2044800"/>
            <a:ext cx="345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accent5">
                    <a:lumMod val="75000"/>
                  </a:schemeClr>
                </a:solidFill>
              </a:rPr>
              <a:t>&lt;</a:t>
            </a:r>
            <a:r>
              <a:rPr lang="ko-KR" altLang="en-US" sz="3200" b="1">
                <a:solidFill>
                  <a:schemeClr val="accent5">
                    <a:lumMod val="75000"/>
                  </a:schemeClr>
                </a:solidFill>
              </a:rPr>
              <a:t>블로그 만들기</a:t>
            </a:r>
            <a:r>
              <a:rPr lang="en-US" altLang="ko-KR" sz="3200" b="1">
                <a:solidFill>
                  <a:schemeClr val="accent5">
                    <a:lumMod val="75000"/>
                  </a:schemeClr>
                </a:solidFill>
              </a:rPr>
              <a:t>&gt;</a:t>
            </a:r>
            <a:endParaRPr lang="ko-KR" altLang="en-US" sz="32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8B7DC-8E01-4D45-9BF5-E3C953AAE4C5}"/>
              </a:ext>
            </a:extLst>
          </p:cNvPr>
          <p:cNvSpPr txBox="1"/>
          <p:nvPr/>
        </p:nvSpPr>
        <p:spPr>
          <a:xfrm>
            <a:off x="4269600" y="3061232"/>
            <a:ext cx="4269600" cy="1977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MonoLisa"/>
              </a:rPr>
              <a:t>CRUD</a:t>
            </a:r>
            <a:r>
              <a:rPr lang="ko-KR" altLang="en-US" dirty="0">
                <a:latin typeface="MonoLisa"/>
              </a:rPr>
              <a:t>의 </a:t>
            </a:r>
            <a:r>
              <a:rPr lang="en-US" altLang="ko-KR" b="1" dirty="0">
                <a:latin typeface="MonoLisa"/>
              </a:rPr>
              <a:t>Create</a:t>
            </a:r>
            <a:r>
              <a:rPr lang="ko-KR" altLang="en-US" dirty="0">
                <a:latin typeface="MonoLisa"/>
              </a:rPr>
              <a:t>와 </a:t>
            </a:r>
            <a:r>
              <a:rPr lang="en-US" altLang="ko-KR" b="1" dirty="0">
                <a:latin typeface="MonoLisa"/>
              </a:rPr>
              <a:t>Read</a:t>
            </a:r>
            <a:r>
              <a:rPr lang="ko-KR" altLang="en-US" dirty="0" err="1">
                <a:latin typeface="MonoLisa"/>
              </a:rPr>
              <a:t>를</a:t>
            </a:r>
            <a:r>
              <a:rPr lang="ko-KR" altLang="en-US" dirty="0">
                <a:latin typeface="MonoLisa"/>
              </a:rPr>
              <a:t> 통해</a:t>
            </a:r>
            <a:endParaRPr lang="en-US" altLang="ko-KR" dirty="0">
              <a:latin typeface="MonoLisa"/>
            </a:endParaRPr>
          </a:p>
          <a:p>
            <a:pPr>
              <a:lnSpc>
                <a:spcPct val="150000"/>
              </a:lnSpc>
            </a:pPr>
            <a:endParaRPr lang="en-US" altLang="ko-KR" sz="500" dirty="0">
              <a:latin typeface="MonoLis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4472C4"/>
                </a:solidFill>
                <a:latin typeface="MonoLisa"/>
              </a:rPr>
              <a:t>1. </a:t>
            </a:r>
            <a:r>
              <a:rPr lang="ko-KR" altLang="en-US" dirty="0">
                <a:solidFill>
                  <a:srgbClr val="4472C4"/>
                </a:solidFill>
                <a:latin typeface="MonoLisa"/>
              </a:rPr>
              <a:t>새로운 글을 작성하고</a:t>
            </a:r>
            <a:endParaRPr lang="en-US" altLang="ko-KR" dirty="0">
              <a:solidFill>
                <a:srgbClr val="4472C4"/>
              </a:solidFill>
              <a:latin typeface="MonoLis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4472C4"/>
                </a:solidFill>
                <a:latin typeface="MonoLisa"/>
              </a:rPr>
              <a:t>2. </a:t>
            </a:r>
            <a:r>
              <a:rPr lang="ko-KR" altLang="en-US" dirty="0">
                <a:solidFill>
                  <a:srgbClr val="4472C4"/>
                </a:solidFill>
                <a:latin typeface="MonoLisa"/>
              </a:rPr>
              <a:t>작성된 글을 읽을 수 있는</a:t>
            </a:r>
            <a:endParaRPr lang="en-US" altLang="ko-KR" dirty="0">
              <a:solidFill>
                <a:srgbClr val="4472C4"/>
              </a:solidFill>
              <a:latin typeface="MonoLisa"/>
            </a:endParaRPr>
          </a:p>
          <a:p>
            <a:pPr>
              <a:lnSpc>
                <a:spcPct val="150000"/>
              </a:lnSpc>
            </a:pPr>
            <a:endParaRPr lang="en-US" altLang="ko-KR" sz="500" dirty="0">
              <a:solidFill>
                <a:srgbClr val="4472C4"/>
              </a:solidFill>
              <a:latin typeface="MonoLis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MonoLisa"/>
              </a:rPr>
              <a:t>블로그를 만들어 볼 거에요</a:t>
            </a:r>
            <a:r>
              <a:rPr lang="en-US" altLang="ko-KR" dirty="0">
                <a:latin typeface="MonoLisa"/>
              </a:rPr>
              <a:t>~~!</a:t>
            </a:r>
            <a:endParaRPr lang="ko-KR" altLang="en-US" dirty="0">
              <a:latin typeface="MonoLisa"/>
            </a:endParaRPr>
          </a:p>
        </p:txBody>
      </p:sp>
    </p:spTree>
    <p:extLst>
      <p:ext uri="{BB962C8B-B14F-4D97-AF65-F5344CB8AC3E}">
        <p14:creationId xmlns:p14="http://schemas.microsoft.com/office/powerpoint/2010/main" val="87880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7EEAADE-0602-47CB-AE82-4C6757C3E8BA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18E97-F4F1-42C4-B580-8579E3DBF1E9}"/>
              </a:ext>
            </a:extLst>
          </p:cNvPr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NE</a:t>
            </a:r>
            <a:r>
              <a:rPr lang="en-US" altLang="ko-KR" sz="1400" b="1" dirty="0">
                <a:solidFill>
                  <a:srgbClr val="FF9E1A"/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T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LIKELION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67E209-516F-40AC-84A6-1FDA5758F809}"/>
              </a:ext>
            </a:extLst>
          </p:cNvPr>
          <p:cNvSpPr txBox="1"/>
          <p:nvPr/>
        </p:nvSpPr>
        <p:spPr>
          <a:xfrm>
            <a:off x="602762" y="745364"/>
            <a:ext cx="2034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chemeClr val="bg1">
                    <a:lumMod val="65000"/>
                  </a:schemeClr>
                </a:solidFill>
              </a:rPr>
              <a:t>장고 프로젝트</a:t>
            </a:r>
            <a:r>
              <a:rPr lang="en-US" altLang="ko-KR" sz="1400" b="1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1400" b="1">
                <a:solidFill>
                  <a:schemeClr val="bg1">
                    <a:lumMod val="65000"/>
                  </a:schemeClr>
                </a:solidFill>
              </a:rPr>
              <a:t>앱 생성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7E7C2-9CFF-4CE4-A987-C99E499D2E25}"/>
              </a:ext>
            </a:extLst>
          </p:cNvPr>
          <p:cNvSpPr txBox="1"/>
          <p:nvPr/>
        </p:nvSpPr>
        <p:spPr>
          <a:xfrm>
            <a:off x="602762" y="307821"/>
            <a:ext cx="3911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100">
                <a:latin typeface="Abadi" panose="020B0604020104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프로젝트 세팅</a:t>
            </a:r>
            <a:endParaRPr lang="ko-KR" altLang="en-US" sz="2400" b="1" spc="100" dirty="0">
              <a:latin typeface="Abadi" panose="020B0604020104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BC14F8-6AA2-4F29-8BEC-1434756CC909}"/>
              </a:ext>
            </a:extLst>
          </p:cNvPr>
          <p:cNvSpPr txBox="1"/>
          <p:nvPr/>
        </p:nvSpPr>
        <p:spPr>
          <a:xfrm>
            <a:off x="4514506" y="1108931"/>
            <a:ext cx="3584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26F4B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프로젝트 세팅 </a:t>
            </a:r>
            <a:r>
              <a:rPr lang="en-US" altLang="ko-KR" sz="2800" b="1" dirty="0">
                <a:solidFill>
                  <a:srgbClr val="026F4B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To-do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EF78F8-035D-4E3D-943A-0F2E364C0A75}"/>
              </a:ext>
            </a:extLst>
          </p:cNvPr>
          <p:cNvSpPr txBox="1"/>
          <p:nvPr/>
        </p:nvSpPr>
        <p:spPr>
          <a:xfrm>
            <a:off x="2558634" y="1821369"/>
            <a:ext cx="7936297" cy="3273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MonoLisa" pitchFamily="2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en-US" altLang="ko-KR" sz="2000" b="1" dirty="0" err="1">
                <a:latin typeface="MonoLisa" pitchFamily="2" charset="0"/>
                <a:ea typeface="Menlo" panose="020B0609030804020204" pitchFamily="49" charset="0"/>
                <a:cs typeface="Menlo" panose="020B0609030804020204" pitchFamily="49" charset="0"/>
              </a:rPr>
              <a:t>mkdir</a:t>
            </a:r>
            <a:r>
              <a:rPr lang="en-US" altLang="ko-KR" sz="2000" b="1" dirty="0">
                <a:latin typeface="MonoLisa" pitchFamily="2" charset="0"/>
                <a:ea typeface="Menlo" panose="020B0609030804020204" pitchFamily="49" charset="0"/>
                <a:cs typeface="Menlo" panose="020B0609030804020204" pitchFamily="49" charset="0"/>
              </a:rPr>
              <a:t> session6,  $ cd session6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MonoLisa" pitchFamily="2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en-US" altLang="ko-KR" sz="2000" b="1" dirty="0" err="1">
                <a:latin typeface="MonoLisa" pitchFamily="2" charset="0"/>
                <a:ea typeface="Menlo" panose="020B0609030804020204" pitchFamily="49" charset="0"/>
                <a:cs typeface="Menlo" panose="020B0609030804020204" pitchFamily="49" charset="0"/>
              </a:rPr>
              <a:t>pipenv</a:t>
            </a:r>
            <a:r>
              <a:rPr lang="en-US" altLang="ko-KR" sz="2000" b="1" dirty="0">
                <a:latin typeface="MonoLisa" pitchFamily="2" charset="0"/>
                <a:ea typeface="Menlo" panose="020B0609030804020204" pitchFamily="49" charset="0"/>
                <a:cs typeface="Menlo" panose="020B0609030804020204" pitchFamily="49" charset="0"/>
              </a:rPr>
              <a:t> shell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MonoLisa" pitchFamily="2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en-US" altLang="ko-KR" sz="2000" b="1" dirty="0" err="1">
                <a:latin typeface="MonoLisa" pitchFamily="2" charset="0"/>
                <a:ea typeface="Menlo" panose="020B0609030804020204" pitchFamily="49" charset="0"/>
                <a:cs typeface="Menlo" panose="020B0609030804020204" pitchFamily="49" charset="0"/>
              </a:rPr>
              <a:t>pipenv</a:t>
            </a:r>
            <a:r>
              <a:rPr lang="en-US" altLang="ko-KR" sz="2000" b="1" dirty="0">
                <a:latin typeface="MonoLisa" pitchFamily="2" charset="0"/>
                <a:ea typeface="Menlo" panose="020B0609030804020204" pitchFamily="49" charset="0"/>
                <a:cs typeface="Menlo" panose="020B0609030804020204" pitchFamily="49" charset="0"/>
              </a:rPr>
              <a:t> install </a:t>
            </a:r>
            <a:r>
              <a:rPr lang="en-US" altLang="ko-KR" sz="2000" b="1" dirty="0" err="1">
                <a:latin typeface="MonoLisa" pitchFamily="2" charset="0"/>
                <a:ea typeface="Menlo" panose="020B0609030804020204" pitchFamily="49" charset="0"/>
                <a:cs typeface="Menlo" panose="020B0609030804020204" pitchFamily="49" charset="0"/>
              </a:rPr>
              <a:t>django</a:t>
            </a:r>
            <a:endParaRPr lang="en-US" altLang="ko-KR" sz="2000" b="1" dirty="0">
              <a:latin typeface="MonoLisa" pitchFamily="2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MonoLisa" pitchFamily="2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en-US" altLang="ko-KR" sz="2000" b="1" dirty="0" err="1">
                <a:latin typeface="MonoLisa" pitchFamily="2" charset="0"/>
                <a:ea typeface="Menlo" panose="020B0609030804020204" pitchFamily="49" charset="0"/>
                <a:cs typeface="Menlo" panose="020B0609030804020204" pitchFamily="49" charset="0"/>
              </a:rPr>
              <a:t>django</a:t>
            </a:r>
            <a:r>
              <a:rPr lang="en-US" altLang="ko-KR" sz="2000" b="1" dirty="0">
                <a:latin typeface="MonoLisa" pitchFamily="2" charset="0"/>
                <a:ea typeface="Menlo" panose="020B0609030804020204" pitchFamily="49" charset="0"/>
                <a:cs typeface="Menlo" panose="020B0609030804020204" pitchFamily="49" charset="0"/>
              </a:rPr>
              <a:t>-admin </a:t>
            </a:r>
            <a:r>
              <a:rPr lang="en-US" altLang="ko-KR" sz="2000" b="1" dirty="0" err="1">
                <a:latin typeface="MonoLisa" pitchFamily="2" charset="0"/>
                <a:ea typeface="Menlo" panose="020B0609030804020204" pitchFamily="49" charset="0"/>
                <a:cs typeface="Menlo" panose="020B0609030804020204" pitchFamily="49" charset="0"/>
              </a:rPr>
              <a:t>startproject</a:t>
            </a:r>
            <a:r>
              <a:rPr lang="en-US" altLang="ko-KR" sz="2000" b="1" dirty="0">
                <a:latin typeface="MonoLisa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ko-KR" sz="2000" b="1" dirty="0" err="1">
                <a:latin typeface="MonoLisa" pitchFamily="2" charset="0"/>
                <a:ea typeface="Menlo" panose="020B0609030804020204" pitchFamily="49" charset="0"/>
                <a:cs typeface="Menlo" panose="020B0609030804020204" pitchFamily="49" charset="0"/>
              </a:rPr>
              <a:t>blogProject</a:t>
            </a:r>
            <a:endParaRPr lang="en-US" altLang="ko-KR" sz="2000" b="1" dirty="0">
              <a:latin typeface="MonoLisa" pitchFamily="2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MonoLisa" pitchFamily="2" charset="0"/>
                <a:ea typeface="Menlo" panose="020B0609030804020204" pitchFamily="49" charset="0"/>
                <a:cs typeface="Menlo" panose="020B0609030804020204" pitchFamily="49" charset="0"/>
              </a:rPr>
              <a:t>$ cd </a:t>
            </a:r>
            <a:r>
              <a:rPr lang="en-US" altLang="ko-KR" sz="2000" b="1" dirty="0" err="1">
                <a:latin typeface="MonoLisa" pitchFamily="2" charset="0"/>
                <a:ea typeface="Menlo" panose="020B0609030804020204" pitchFamily="49" charset="0"/>
                <a:cs typeface="Menlo" panose="020B0609030804020204" pitchFamily="49" charset="0"/>
              </a:rPr>
              <a:t>blogProject</a:t>
            </a:r>
            <a:endParaRPr lang="en-US" altLang="ko-KR" sz="2000" b="1" dirty="0">
              <a:latin typeface="MonoLisa" pitchFamily="2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MonoLisa" pitchFamily="2" charset="0"/>
                <a:ea typeface="Menlo" panose="020B0609030804020204" pitchFamily="49" charset="0"/>
                <a:cs typeface="Menlo" panose="020B0609030804020204" pitchFamily="49" charset="0"/>
              </a:rPr>
              <a:t>$ python </a:t>
            </a:r>
            <a:r>
              <a:rPr lang="en-US" altLang="ko-KR" sz="2000" b="1" dirty="0" err="1">
                <a:latin typeface="MonoLisa" pitchFamily="2" charset="0"/>
                <a:ea typeface="Menlo" panose="020B0609030804020204" pitchFamily="49" charset="0"/>
                <a:cs typeface="Menlo" panose="020B0609030804020204" pitchFamily="49" charset="0"/>
              </a:rPr>
              <a:t>manage.py</a:t>
            </a:r>
            <a:r>
              <a:rPr lang="en-US" altLang="ko-KR" sz="2000" b="1" dirty="0">
                <a:latin typeface="MonoLisa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ko-KR" sz="2000" b="1" dirty="0" err="1">
                <a:latin typeface="MonoLisa" pitchFamily="2" charset="0"/>
                <a:ea typeface="Menlo" panose="020B0609030804020204" pitchFamily="49" charset="0"/>
                <a:cs typeface="Menlo" panose="020B0609030804020204" pitchFamily="49" charset="0"/>
              </a:rPr>
              <a:t>startapp</a:t>
            </a:r>
            <a:r>
              <a:rPr lang="en-US" altLang="ko-KR" sz="2000" b="1" dirty="0">
                <a:latin typeface="MonoLisa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ko-KR" sz="2000" b="1" dirty="0" err="1">
                <a:latin typeface="MonoLisa" pitchFamily="2" charset="0"/>
                <a:ea typeface="Menlo" panose="020B0609030804020204" pitchFamily="49" charset="0"/>
                <a:cs typeface="Menlo" panose="020B0609030804020204" pitchFamily="49" charset="0"/>
              </a:rPr>
              <a:t>blogApp</a:t>
            </a:r>
            <a:endParaRPr lang="en-US" altLang="ko-KR" sz="2000" b="1" dirty="0">
              <a:latin typeface="MonoLisa" pitchFamily="2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err="1">
                <a:latin typeface="MonoLisa" pitchFamily="2" charset="0"/>
                <a:ea typeface="Menlo" panose="020B0609030804020204" pitchFamily="49" charset="0"/>
                <a:cs typeface="Menlo" panose="020B0609030804020204" pitchFamily="49" charset="0"/>
              </a:rPr>
              <a:t>vscode</a:t>
            </a:r>
            <a:r>
              <a:rPr lang="ko-KR" altLang="en-US" sz="2000" b="1" dirty="0" err="1">
                <a:latin typeface="MonoLisa" pitchFamily="2" charset="0"/>
                <a:ea typeface="Menlo" panose="020B0609030804020204" pitchFamily="49" charset="0"/>
                <a:cs typeface="Menlo" panose="020B0609030804020204" pitchFamily="49" charset="0"/>
              </a:rPr>
              <a:t>를</a:t>
            </a:r>
            <a:r>
              <a:rPr lang="ko-KR" altLang="en-US" sz="2000" b="1" dirty="0">
                <a:latin typeface="MonoLisa" pitchFamily="2" charset="0"/>
                <a:ea typeface="Menlo" panose="020B0609030804020204" pitchFamily="49" charset="0"/>
                <a:cs typeface="Menlo" panose="020B0609030804020204" pitchFamily="49" charset="0"/>
              </a:rPr>
              <a:t> 켜서 </a:t>
            </a:r>
            <a:r>
              <a:rPr lang="en-US" altLang="ko-KR" sz="2000" b="1" dirty="0" err="1">
                <a:latin typeface="MonoLisa" pitchFamily="2" charset="0"/>
                <a:ea typeface="Menlo" panose="020B0609030804020204" pitchFamily="49" charset="0"/>
                <a:cs typeface="Menlo" panose="020B0609030804020204" pitchFamily="49" charset="0"/>
              </a:rPr>
              <a:t>settings.py</a:t>
            </a:r>
            <a:r>
              <a:rPr lang="ko-KR" altLang="en-US" sz="2000" b="1" dirty="0">
                <a:latin typeface="MonoLisa" pitchFamily="2" charset="0"/>
                <a:ea typeface="Menlo" panose="020B0609030804020204" pitchFamily="49" charset="0"/>
                <a:cs typeface="Menlo" panose="020B0609030804020204" pitchFamily="49" charset="0"/>
              </a:rPr>
              <a:t>의 </a:t>
            </a:r>
            <a:r>
              <a:rPr lang="en-US" altLang="ko-KR" sz="2000" b="1" dirty="0">
                <a:latin typeface="MonoLisa" pitchFamily="2" charset="0"/>
                <a:ea typeface="Menlo" panose="020B0609030804020204" pitchFamily="49" charset="0"/>
                <a:cs typeface="Menlo" panose="020B0609030804020204" pitchFamily="49" charset="0"/>
              </a:rPr>
              <a:t>INSTALLED_APPS</a:t>
            </a:r>
            <a:r>
              <a:rPr lang="ko-KR" altLang="en-US" sz="2000" b="1" dirty="0">
                <a:latin typeface="MonoLisa" pitchFamily="2" charset="0"/>
                <a:ea typeface="Menlo" panose="020B0609030804020204" pitchFamily="49" charset="0"/>
                <a:cs typeface="Menlo" panose="020B0609030804020204" pitchFamily="49" charset="0"/>
              </a:rPr>
              <a:t>에 </a:t>
            </a:r>
            <a:r>
              <a:rPr lang="en-US" altLang="ko-KR" sz="2000" b="1" dirty="0" err="1">
                <a:latin typeface="MonoLisa" pitchFamily="2" charset="0"/>
                <a:ea typeface="Menlo" panose="020B0609030804020204" pitchFamily="49" charset="0"/>
                <a:cs typeface="Menlo" panose="020B0609030804020204" pitchFamily="49" charset="0"/>
              </a:rPr>
              <a:t>blogApp</a:t>
            </a:r>
            <a:r>
              <a:rPr lang="en-US" altLang="ko-KR" sz="2000" b="1" dirty="0">
                <a:latin typeface="MonoLisa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ko-KR" altLang="en-US" sz="2000" b="1" dirty="0">
                <a:latin typeface="MonoLisa" pitchFamily="2" charset="0"/>
                <a:ea typeface="Menlo" panose="020B0609030804020204" pitchFamily="49" charset="0"/>
                <a:cs typeface="Menlo" panose="020B0609030804020204" pitchFamily="49" charset="0"/>
              </a:rPr>
              <a:t>추가</a:t>
            </a:r>
            <a:endParaRPr lang="en-US" altLang="ko-KR" sz="2000" b="1" dirty="0">
              <a:latin typeface="MonoLisa" pitchFamily="2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19FB12-CA48-F046-BF67-9603324B7CBA}"/>
              </a:ext>
            </a:extLst>
          </p:cNvPr>
          <p:cNvSpPr/>
          <p:nvPr/>
        </p:nvSpPr>
        <p:spPr>
          <a:xfrm>
            <a:off x="2637293" y="5170880"/>
            <a:ext cx="2879275" cy="138499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INSTALLED_APPS </a:t>
            </a:r>
            <a:r>
              <a:rPr lang="en-US" altLang="ko-KR" sz="1400" dirty="0">
                <a:solidFill>
                  <a:srgbClr val="C678DD"/>
                </a:solidFill>
                <a:latin typeface="Menlo" panose="020B0609030804020204" pitchFamily="49" charset="0"/>
              </a:rPr>
              <a:t>=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 [</a:t>
            </a:r>
          </a:p>
          <a:p>
            <a:r>
              <a:rPr lang="ko-KR" altLang="en-US" sz="1400" dirty="0">
                <a:solidFill>
                  <a:srgbClr val="ABB2BF"/>
                </a:solidFill>
                <a:latin typeface="Menlo" panose="020B0609030804020204" pitchFamily="49" charset="0"/>
              </a:rPr>
              <a:t>   </a:t>
            </a:r>
            <a:endParaRPr lang="en-US" altLang="ko-KR" sz="14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ko-KR" altLang="en-US" sz="1400" dirty="0">
                <a:solidFill>
                  <a:srgbClr val="ABB2BF"/>
                </a:solidFill>
                <a:latin typeface="Menlo" panose="020B0609030804020204" pitchFamily="49" charset="0"/>
              </a:rPr>
              <a:t>   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...</a:t>
            </a:r>
          </a:p>
          <a:p>
            <a:r>
              <a:rPr lang="ko-KR" altLang="en-US" sz="1400" dirty="0">
                <a:solidFill>
                  <a:srgbClr val="98C379"/>
                </a:solidFill>
                <a:latin typeface="Menlo" panose="020B0609030804020204" pitchFamily="49" charset="0"/>
              </a:rPr>
              <a:t>   </a:t>
            </a:r>
            <a:endParaRPr lang="en-US" altLang="ko-KR" sz="1400" dirty="0">
              <a:solidFill>
                <a:srgbClr val="98C379"/>
              </a:solidFill>
              <a:latin typeface="Menlo" panose="020B0609030804020204" pitchFamily="49" charset="0"/>
            </a:endParaRPr>
          </a:p>
          <a:p>
            <a:r>
              <a:rPr lang="ko-KR" altLang="en-US" sz="1400" dirty="0">
                <a:solidFill>
                  <a:srgbClr val="98C379"/>
                </a:solidFill>
                <a:latin typeface="Menlo" panose="020B0609030804020204" pitchFamily="49" charset="0"/>
              </a:rPr>
              <a:t>   </a:t>
            </a:r>
            <a:r>
              <a:rPr lang="en-US" altLang="ko-KR" sz="1400" dirty="0">
                <a:solidFill>
                  <a:srgbClr val="98C379"/>
                </a:solidFill>
                <a:latin typeface="Menlo" panose="020B0609030804020204" pitchFamily="49" charset="0"/>
              </a:rPr>
              <a:t>'</a:t>
            </a:r>
            <a:r>
              <a:rPr lang="en-US" altLang="ko-KR" sz="1400" dirty="0" err="1">
                <a:solidFill>
                  <a:srgbClr val="98C379"/>
                </a:solidFill>
                <a:latin typeface="Menlo" panose="020B0609030804020204" pitchFamily="49" charset="0"/>
              </a:rPr>
              <a:t>blogApp</a:t>
            </a:r>
            <a:r>
              <a:rPr lang="en-US" altLang="ko-KR" sz="1400" dirty="0">
                <a:solidFill>
                  <a:srgbClr val="98C379"/>
                </a:solidFill>
                <a:latin typeface="Menlo" panose="020B0609030804020204" pitchFamily="49" charset="0"/>
              </a:rPr>
              <a:t>'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]</a:t>
            </a:r>
            <a:endParaRPr lang="en-US" altLang="ko-KR" sz="1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119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7EEAADE-0602-47CB-AE82-4C6757C3E8BA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18E97-F4F1-42C4-B580-8579E3DBF1E9}"/>
              </a:ext>
            </a:extLst>
          </p:cNvPr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NE</a:t>
            </a:r>
            <a:r>
              <a:rPr lang="en-US" altLang="ko-KR" sz="1400" b="1" dirty="0">
                <a:solidFill>
                  <a:srgbClr val="FF9E1A"/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T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LIKELION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67E209-516F-40AC-84A6-1FDA5758F809}"/>
              </a:ext>
            </a:extLst>
          </p:cNvPr>
          <p:cNvSpPr txBox="1"/>
          <p:nvPr/>
        </p:nvSpPr>
        <p:spPr>
          <a:xfrm>
            <a:off x="602762" y="745364"/>
            <a:ext cx="2345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65000"/>
                  </a:schemeClr>
                </a:solidFill>
              </a:rPr>
              <a:t>DB</a:t>
            </a:r>
            <a:r>
              <a:rPr lang="ko-KR" altLang="en-US" sz="1400" b="1">
                <a:solidFill>
                  <a:schemeClr val="bg1">
                    <a:lumMod val="65000"/>
                  </a:schemeClr>
                </a:solidFill>
              </a:rPr>
              <a:t>생성</a:t>
            </a:r>
            <a:r>
              <a:rPr lang="en-US" altLang="ko-KR" sz="1400" b="1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1400" b="1">
                <a:solidFill>
                  <a:schemeClr val="bg1">
                    <a:lumMod val="65000"/>
                  </a:schemeClr>
                </a:solidFill>
              </a:rPr>
              <a:t>관리자 계정 생성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7E7C2-9CFF-4CE4-A987-C99E499D2E25}"/>
              </a:ext>
            </a:extLst>
          </p:cNvPr>
          <p:cNvSpPr txBox="1"/>
          <p:nvPr/>
        </p:nvSpPr>
        <p:spPr>
          <a:xfrm>
            <a:off x="602762" y="307821"/>
            <a:ext cx="3911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100">
                <a:latin typeface="Abadi" panose="020B0604020104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프로젝트 세팅</a:t>
            </a:r>
            <a:endParaRPr lang="ko-KR" altLang="en-US" sz="2400" b="1" spc="100" dirty="0">
              <a:latin typeface="Abadi" panose="020B0604020104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BC14F8-6AA2-4F29-8BEC-1434756CC909}"/>
              </a:ext>
            </a:extLst>
          </p:cNvPr>
          <p:cNvSpPr txBox="1"/>
          <p:nvPr/>
        </p:nvSpPr>
        <p:spPr>
          <a:xfrm>
            <a:off x="4514506" y="1469149"/>
            <a:ext cx="3584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rgbClr val="026F4B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프로젝트 세팅 </a:t>
            </a:r>
            <a:r>
              <a:rPr lang="en-US" altLang="ko-KR" sz="2800" b="1">
                <a:solidFill>
                  <a:srgbClr val="026F4B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To-do</a:t>
            </a:r>
            <a:endParaRPr lang="en-US" altLang="ko-KR" sz="2800" b="1" dirty="0">
              <a:solidFill>
                <a:srgbClr val="026F4B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EF78F8-035D-4E3D-943A-0F2E364C0A75}"/>
              </a:ext>
            </a:extLst>
          </p:cNvPr>
          <p:cNvSpPr txBox="1"/>
          <p:nvPr/>
        </p:nvSpPr>
        <p:spPr>
          <a:xfrm>
            <a:off x="2558634" y="2512680"/>
            <a:ext cx="7936297" cy="2583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MonoLisa" pitchFamily="2" charset="0"/>
                <a:ea typeface="Menlo" panose="020B0609030804020204" pitchFamily="49" charset="0"/>
                <a:cs typeface="Menlo" panose="020B0609030804020204" pitchFamily="49" charset="0"/>
              </a:rPr>
              <a:t>1. DB</a:t>
            </a:r>
            <a:r>
              <a:rPr lang="ko-KR" altLang="en-US" sz="2000" b="1" dirty="0">
                <a:latin typeface="MonoLisa" pitchFamily="2" charset="0"/>
                <a:ea typeface="Menlo" panose="020B0609030804020204" pitchFamily="49" charset="0"/>
                <a:cs typeface="Menlo" panose="020B0609030804020204" pitchFamily="49" charset="0"/>
              </a:rPr>
              <a:t> 생성</a:t>
            </a:r>
            <a:endParaRPr lang="en-US" altLang="ko-KR" sz="2000" b="1" dirty="0">
              <a:latin typeface="MonoLisa" pitchFamily="2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MonoLisa" pitchFamily="2" charset="0"/>
                <a:ea typeface="Menlo" panose="020B0609030804020204" pitchFamily="49" charset="0"/>
                <a:cs typeface="Menlo" panose="020B0609030804020204" pitchFamily="49" charset="0"/>
              </a:rPr>
              <a:t>    $ python</a:t>
            </a:r>
            <a:r>
              <a:rPr lang="ko-KR" altLang="en-US" sz="2000" b="1" dirty="0">
                <a:latin typeface="MonoLisa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ko-KR" sz="2000" b="1" dirty="0" err="1">
                <a:latin typeface="MonoLisa" pitchFamily="2" charset="0"/>
                <a:ea typeface="Menlo" panose="020B0609030804020204" pitchFamily="49" charset="0"/>
                <a:cs typeface="Menlo" panose="020B0609030804020204" pitchFamily="49" charset="0"/>
              </a:rPr>
              <a:t>manage.py</a:t>
            </a:r>
            <a:r>
              <a:rPr lang="en-US" altLang="ko-KR" sz="2000" b="1" dirty="0">
                <a:latin typeface="MonoLisa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ko-KR" sz="2000" b="1" dirty="0" err="1">
                <a:latin typeface="MonoLisa" pitchFamily="2" charset="0"/>
                <a:ea typeface="Menlo" panose="020B0609030804020204" pitchFamily="49" charset="0"/>
                <a:cs typeface="Menlo" panose="020B0609030804020204" pitchFamily="49" charset="0"/>
              </a:rPr>
              <a:t>makemigrations</a:t>
            </a:r>
            <a:endParaRPr lang="en-US" altLang="ko-KR" sz="2000" b="1" dirty="0">
              <a:latin typeface="MonoLisa" pitchFamily="2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MonoLisa" pitchFamily="2" charset="0"/>
                <a:ea typeface="Menlo" panose="020B0609030804020204" pitchFamily="49" charset="0"/>
                <a:cs typeface="Menlo" panose="020B0609030804020204" pitchFamily="49" charset="0"/>
              </a:rPr>
              <a:t>    $ python </a:t>
            </a:r>
            <a:r>
              <a:rPr lang="en-US" altLang="ko-KR" sz="2000" b="1" dirty="0" err="1">
                <a:latin typeface="MonoLisa" pitchFamily="2" charset="0"/>
                <a:ea typeface="Menlo" panose="020B0609030804020204" pitchFamily="49" charset="0"/>
                <a:cs typeface="Menlo" panose="020B0609030804020204" pitchFamily="49" charset="0"/>
              </a:rPr>
              <a:t>manage.py</a:t>
            </a:r>
            <a:r>
              <a:rPr lang="en-US" altLang="ko-KR" sz="2000" b="1" dirty="0">
                <a:latin typeface="MonoLisa" pitchFamily="2" charset="0"/>
                <a:ea typeface="Menlo" panose="020B0609030804020204" pitchFamily="49" charset="0"/>
                <a:cs typeface="Menlo" panose="020B0609030804020204" pitchFamily="49" charset="0"/>
              </a:rPr>
              <a:t> migrate</a:t>
            </a:r>
          </a:p>
          <a:p>
            <a:pPr>
              <a:lnSpc>
                <a:spcPct val="150000"/>
              </a:lnSpc>
            </a:pPr>
            <a:endParaRPr lang="en-US" altLang="ko-KR" sz="1000" b="1" dirty="0">
              <a:latin typeface="MonoLisa" pitchFamily="2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MonoLisa" pitchFamily="2" charset="0"/>
                <a:ea typeface="Menlo" panose="020B0609030804020204" pitchFamily="49" charset="0"/>
                <a:cs typeface="Menlo" panose="020B0609030804020204" pitchFamily="49" charset="0"/>
              </a:rPr>
              <a:t>2. </a:t>
            </a:r>
            <a:r>
              <a:rPr lang="ko-KR" altLang="en-US" sz="2000" b="1" dirty="0">
                <a:latin typeface="MonoLisa" pitchFamily="2" charset="0"/>
                <a:ea typeface="Menlo" panose="020B0609030804020204" pitchFamily="49" charset="0"/>
                <a:cs typeface="Menlo" panose="020B0609030804020204" pitchFamily="49" charset="0"/>
              </a:rPr>
              <a:t>관리자</a:t>
            </a:r>
            <a:r>
              <a:rPr lang="en-US" altLang="ko-KR" sz="2000" b="1" dirty="0">
                <a:latin typeface="MonoLisa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ko-KR" altLang="en-US" sz="2000" b="1" dirty="0">
                <a:latin typeface="MonoLisa" pitchFamily="2" charset="0"/>
                <a:ea typeface="Menlo" panose="020B0609030804020204" pitchFamily="49" charset="0"/>
                <a:cs typeface="Menlo" panose="020B0609030804020204" pitchFamily="49" charset="0"/>
              </a:rPr>
              <a:t>계정 생성</a:t>
            </a:r>
            <a:endParaRPr lang="en-US" altLang="ko-KR" sz="2000" b="1" dirty="0">
              <a:latin typeface="MonoLisa" pitchFamily="2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MonoLisa" pitchFamily="2" charset="0"/>
                <a:ea typeface="Menlo" panose="020B0609030804020204" pitchFamily="49" charset="0"/>
                <a:cs typeface="Menlo" panose="020B0609030804020204" pitchFamily="49" charset="0"/>
              </a:rPr>
              <a:t>    $ python</a:t>
            </a:r>
            <a:r>
              <a:rPr lang="ko-KR" altLang="en-US" sz="2000" b="1" dirty="0">
                <a:latin typeface="MonoLisa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ko-KR" sz="2000" b="1" dirty="0" err="1">
                <a:latin typeface="MonoLisa" pitchFamily="2" charset="0"/>
                <a:ea typeface="Menlo" panose="020B0609030804020204" pitchFamily="49" charset="0"/>
                <a:cs typeface="Menlo" panose="020B0609030804020204" pitchFamily="49" charset="0"/>
              </a:rPr>
              <a:t>manage.py</a:t>
            </a:r>
            <a:r>
              <a:rPr lang="en-US" altLang="ko-KR" sz="2000" b="1" dirty="0">
                <a:latin typeface="MonoLisa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ko-KR" sz="2000" b="1" dirty="0" err="1">
                <a:latin typeface="MonoLisa" pitchFamily="2" charset="0"/>
                <a:ea typeface="Menlo" panose="020B0609030804020204" pitchFamily="49" charset="0"/>
                <a:cs typeface="Menlo" panose="020B0609030804020204" pitchFamily="49" charset="0"/>
              </a:rPr>
              <a:t>createsuperuser</a:t>
            </a:r>
            <a:endParaRPr lang="en-US" altLang="ko-KR" sz="2000" b="1" dirty="0">
              <a:latin typeface="MonoLisa" pitchFamily="2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2B1FC3-FD09-8E45-B81A-BC70BD35BE31}"/>
              </a:ext>
            </a:extLst>
          </p:cNvPr>
          <p:cNvSpPr txBox="1"/>
          <p:nvPr/>
        </p:nvSpPr>
        <p:spPr>
          <a:xfrm>
            <a:off x="7278544" y="3337356"/>
            <a:ext cx="3719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Model</a:t>
            </a:r>
            <a:r>
              <a:rPr kumimoji="1" lang="ko-KR" altLang="en-US" dirty="0"/>
              <a:t>에 변경사항이 생길 때마다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sp>
        <p:nvSpPr>
          <p:cNvPr id="3" name="막힌 원호[B] 2">
            <a:extLst>
              <a:ext uri="{FF2B5EF4-FFF2-40B4-BE49-F238E27FC236}">
                <a16:creationId xmlns:a16="http://schemas.microsoft.com/office/drawing/2014/main" id="{1239491E-9415-9644-B140-A853359721DA}"/>
              </a:ext>
            </a:extLst>
          </p:cNvPr>
          <p:cNvSpPr/>
          <p:nvPr/>
        </p:nvSpPr>
        <p:spPr>
          <a:xfrm rot="5400000">
            <a:off x="6684684" y="3300161"/>
            <a:ext cx="567890" cy="443723"/>
          </a:xfrm>
          <a:prstGeom prst="blockArc">
            <a:avLst>
              <a:gd name="adj1" fmla="val 10800000"/>
              <a:gd name="adj2" fmla="val 143310"/>
              <a:gd name="adj3" fmla="val 11940"/>
            </a:avLst>
          </a:prstGeom>
          <a:solidFill>
            <a:srgbClr val="EB52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34E6E30-0EFA-1D46-B14A-AB6FCF97EB6A}"/>
              </a:ext>
            </a:extLst>
          </p:cNvPr>
          <p:cNvGrpSpPr/>
          <p:nvPr/>
        </p:nvGrpSpPr>
        <p:grpSpPr>
          <a:xfrm>
            <a:off x="6526782" y="991087"/>
            <a:ext cx="3591613" cy="2153987"/>
            <a:chOff x="6526782" y="991087"/>
            <a:chExt cx="3591613" cy="2153987"/>
          </a:xfrm>
        </p:grpSpPr>
        <p:pic>
          <p:nvPicPr>
            <p:cNvPr id="10" name="그림 9" descr="텍스트이(가) 표시된 사진&#10;&#10;자동 생성된 설명">
              <a:extLst>
                <a:ext uri="{FF2B5EF4-FFF2-40B4-BE49-F238E27FC236}">
                  <a16:creationId xmlns:a16="http://schemas.microsoft.com/office/drawing/2014/main" id="{3C7778B9-2353-3843-A08C-BCCACABA9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9124" y="991087"/>
              <a:ext cx="1589271" cy="2153987"/>
            </a:xfrm>
            <a:prstGeom prst="rect">
              <a:avLst/>
            </a:prstGeom>
          </p:spPr>
        </p:pic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5CA70CC-7196-0745-8703-1CD1757744C2}"/>
                </a:ext>
              </a:extLst>
            </p:cNvPr>
            <p:cNvCxnSpPr/>
            <p:nvPr/>
          </p:nvCxnSpPr>
          <p:spPr>
            <a:xfrm flipV="1">
              <a:off x="6526782" y="2147455"/>
              <a:ext cx="1945273" cy="997619"/>
            </a:xfrm>
            <a:prstGeom prst="straightConnector1">
              <a:avLst/>
            </a:prstGeom>
            <a:ln w="28575">
              <a:solidFill>
                <a:srgbClr val="EB521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5AFE2D5-DAE6-FB4A-B00D-F9F228090604}"/>
                </a:ext>
              </a:extLst>
            </p:cNvPr>
            <p:cNvSpPr/>
            <p:nvPr/>
          </p:nvSpPr>
          <p:spPr>
            <a:xfrm>
              <a:off x="8750261" y="1177317"/>
              <a:ext cx="885576" cy="166574"/>
            </a:xfrm>
            <a:prstGeom prst="rect">
              <a:avLst/>
            </a:prstGeom>
            <a:noFill/>
            <a:ln w="19050">
              <a:solidFill>
                <a:srgbClr val="EB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26A006B-1552-E842-AC5C-814CCD84D688}"/>
                </a:ext>
              </a:extLst>
            </p:cNvPr>
            <p:cNvSpPr/>
            <p:nvPr/>
          </p:nvSpPr>
          <p:spPr>
            <a:xfrm>
              <a:off x="8695400" y="2597056"/>
              <a:ext cx="885576" cy="166574"/>
            </a:xfrm>
            <a:prstGeom prst="rect">
              <a:avLst/>
            </a:prstGeom>
            <a:noFill/>
            <a:ln w="19050">
              <a:solidFill>
                <a:srgbClr val="EB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59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전자기기, 잭이(가) 표시된 사진&#10;&#10;자동 생성된 설명">
            <a:extLst>
              <a:ext uri="{FF2B5EF4-FFF2-40B4-BE49-F238E27FC236}">
                <a16:creationId xmlns:a16="http://schemas.microsoft.com/office/drawing/2014/main" id="{ECAFACC9-036F-7D46-BDD8-44719D2C9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081" y="1932012"/>
            <a:ext cx="4059541" cy="228349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7EEAADE-0602-47CB-AE82-4C6757C3E8BA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18E97-F4F1-42C4-B580-8579E3DBF1E9}"/>
              </a:ext>
            </a:extLst>
          </p:cNvPr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NE</a:t>
            </a:r>
            <a:r>
              <a:rPr lang="en-US" altLang="ko-KR" sz="1400" b="1" dirty="0">
                <a:solidFill>
                  <a:srgbClr val="FF9E1A"/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T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LIKELION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78F1FD-D2A6-4B5A-BAEE-1A4FD9300AB8}"/>
              </a:ext>
            </a:extLst>
          </p:cNvPr>
          <p:cNvSpPr txBox="1"/>
          <p:nvPr/>
        </p:nvSpPr>
        <p:spPr>
          <a:xfrm>
            <a:off x="602762" y="307821"/>
            <a:ext cx="3911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100">
                <a:latin typeface="Abadi" panose="020B0604020104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Model</a:t>
            </a:r>
            <a:endParaRPr lang="ko-KR" altLang="en-US" sz="2400" b="1" spc="100" dirty="0">
              <a:latin typeface="Abadi" panose="020B0604020104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67E209-516F-40AC-84A6-1FDA5758F809}"/>
              </a:ext>
            </a:extLst>
          </p:cNvPr>
          <p:cNvSpPr txBox="1"/>
          <p:nvPr/>
        </p:nvSpPr>
        <p:spPr>
          <a:xfrm>
            <a:off x="602762" y="745364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스키마 정의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C31524-CD49-4F63-B40F-3747A166BAA8}"/>
              </a:ext>
            </a:extLst>
          </p:cNvPr>
          <p:cNvSpPr txBox="1"/>
          <p:nvPr/>
        </p:nvSpPr>
        <p:spPr>
          <a:xfrm>
            <a:off x="1098416" y="4008710"/>
            <a:ext cx="123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/>
              <a:t>TextField( )</a:t>
            </a:r>
            <a:endParaRPr lang="ko-KR" altLang="en-US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E3DAFA-FEE5-40B9-A87A-30AD3C837904}"/>
              </a:ext>
            </a:extLst>
          </p:cNvPr>
          <p:cNvSpPr txBox="1"/>
          <p:nvPr/>
        </p:nvSpPr>
        <p:spPr>
          <a:xfrm>
            <a:off x="2970741" y="4011424"/>
            <a:ext cx="290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/>
              <a:t>CharField( max_length= )</a:t>
            </a:r>
            <a:endParaRPr lang="ko-KR" alt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B5A7D-0167-479C-8021-8F6B0424F879}"/>
              </a:ext>
            </a:extLst>
          </p:cNvPr>
          <p:cNvSpPr txBox="1"/>
          <p:nvPr/>
        </p:nvSpPr>
        <p:spPr>
          <a:xfrm>
            <a:off x="3002400" y="5680800"/>
            <a:ext cx="613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hlinkClick r:id="rId4"/>
              </a:rPr>
              <a:t>https://docs.djangoproject.com/en/3.1/ref/models/fields/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8F8055-C545-4EC4-80EA-EA010AF4838A}"/>
              </a:ext>
            </a:extLst>
          </p:cNvPr>
          <p:cNvSpPr txBox="1"/>
          <p:nvPr/>
        </p:nvSpPr>
        <p:spPr>
          <a:xfrm>
            <a:off x="3002400" y="5311468"/>
            <a:ext cx="5835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이외에도 다양한 필드가 있으니 필요할 때 찾아보세요</a:t>
            </a:r>
            <a:r>
              <a:rPr lang="en-US" altLang="ko-KR"/>
              <a:t>!</a:t>
            </a:r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B19BD33-C92B-184B-A51B-802FB396FC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391" y="2341452"/>
            <a:ext cx="1570301" cy="1562641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21BCDE32-1C4D-EA44-B111-A789B7349A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16" y="2362558"/>
            <a:ext cx="1422400" cy="1422400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B7793998-4CC1-BD4D-BE70-E8E160E24A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026" y="1968011"/>
            <a:ext cx="2180384" cy="21803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94BA35B-B943-4950-8E00-F971A804B4D2}"/>
              </a:ext>
            </a:extLst>
          </p:cNvPr>
          <p:cNvSpPr txBox="1"/>
          <p:nvPr/>
        </p:nvSpPr>
        <p:spPr>
          <a:xfrm>
            <a:off x="6781051" y="4008710"/>
            <a:ext cx="125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/>
              <a:t>FileField</a:t>
            </a:r>
            <a:r>
              <a:rPr lang="en-US" altLang="ko-KR" sz="1600" dirty="0"/>
              <a:t>( )</a:t>
            </a:r>
            <a:endParaRPr lang="ko-KR" alt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9D2860-1302-4AFF-AD76-68E00133397F}"/>
              </a:ext>
            </a:extLst>
          </p:cNvPr>
          <p:cNvSpPr txBox="1"/>
          <p:nvPr/>
        </p:nvSpPr>
        <p:spPr>
          <a:xfrm>
            <a:off x="9137018" y="4008710"/>
            <a:ext cx="19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/>
              <a:t>DateTimeField</a:t>
            </a:r>
            <a:r>
              <a:rPr lang="en-US" altLang="ko-KR" sz="1600" dirty="0"/>
              <a:t>( 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341422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7EEAADE-0602-47CB-AE82-4C6757C3E8BA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18E97-F4F1-42C4-B580-8579E3DBF1E9}"/>
              </a:ext>
            </a:extLst>
          </p:cNvPr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NE</a:t>
            </a:r>
            <a:r>
              <a:rPr lang="en-US" altLang="ko-KR" sz="1400" b="1" dirty="0">
                <a:solidFill>
                  <a:srgbClr val="FF9E1A"/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T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LIKELION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78F1FD-D2A6-4B5A-BAEE-1A4FD9300AB8}"/>
              </a:ext>
            </a:extLst>
          </p:cNvPr>
          <p:cNvSpPr txBox="1"/>
          <p:nvPr/>
        </p:nvSpPr>
        <p:spPr>
          <a:xfrm>
            <a:off x="602762" y="307821"/>
            <a:ext cx="3911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100">
                <a:latin typeface="Abadi" panose="020B0604020104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Model</a:t>
            </a:r>
            <a:endParaRPr lang="ko-KR" altLang="en-US" sz="2400" b="1" spc="100" dirty="0">
              <a:latin typeface="Abadi" panose="020B0604020104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67E209-516F-40AC-84A6-1FDA5758F809}"/>
              </a:ext>
            </a:extLst>
          </p:cNvPr>
          <p:cNvSpPr txBox="1"/>
          <p:nvPr/>
        </p:nvSpPr>
        <p:spPr>
          <a:xfrm>
            <a:off x="602762" y="745364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스키마 정의</a:t>
            </a:r>
          </a:p>
        </p:txBody>
      </p:sp>
      <p:graphicFrame>
        <p:nvGraphicFramePr>
          <p:cNvPr id="17" name="표 2">
            <a:extLst>
              <a:ext uri="{FF2B5EF4-FFF2-40B4-BE49-F238E27FC236}">
                <a16:creationId xmlns:a16="http://schemas.microsoft.com/office/drawing/2014/main" id="{61A2F6FE-1A11-4533-A75B-6760A53F06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675037"/>
              </p:ext>
            </p:extLst>
          </p:nvPr>
        </p:nvGraphicFramePr>
        <p:xfrm>
          <a:off x="1128530" y="1745539"/>
          <a:ext cx="3292270" cy="2126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4585">
                  <a:extLst>
                    <a:ext uri="{9D8B030D-6E8A-4147-A177-3AD203B41FA5}">
                      <a16:colId xmlns:a16="http://schemas.microsoft.com/office/drawing/2014/main" val="1765656922"/>
                    </a:ext>
                  </a:extLst>
                </a:gridCol>
                <a:gridCol w="1208367">
                  <a:extLst>
                    <a:ext uri="{9D8B030D-6E8A-4147-A177-3AD203B41FA5}">
                      <a16:colId xmlns:a16="http://schemas.microsoft.com/office/drawing/2014/main" val="540349915"/>
                    </a:ext>
                  </a:extLst>
                </a:gridCol>
                <a:gridCol w="1079318">
                  <a:extLst>
                    <a:ext uri="{9D8B030D-6E8A-4147-A177-3AD203B41FA5}">
                      <a16:colId xmlns:a16="http://schemas.microsoft.com/office/drawing/2014/main" val="3761775326"/>
                    </a:ext>
                  </a:extLst>
                </a:gridCol>
              </a:tblGrid>
              <a:tr h="532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bg1"/>
                          </a:solidFill>
                          <a:ea typeface="NanumSquareRoundOTF Bold" panose="020B0600000101010101"/>
                        </a:rPr>
                        <a:t>pk</a:t>
                      </a:r>
                      <a:endParaRPr lang="ko-KR" altLang="en-US" sz="1400" b="1">
                        <a:solidFill>
                          <a:schemeClr val="bg1"/>
                        </a:solidFill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bg1"/>
                          </a:solidFill>
                          <a:ea typeface="NanumSquareRoundOTF Bold" panose="020B0600000101010101"/>
                        </a:rPr>
                        <a:t>name</a:t>
                      </a:r>
                      <a:endParaRPr lang="ko-KR" altLang="en-US" sz="1400" b="1">
                        <a:solidFill>
                          <a:schemeClr val="bg1"/>
                        </a:solidFill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bg1"/>
                          </a:solidFill>
                          <a:ea typeface="NanumSquareRoundOTF Bold" panose="020B0600000101010101"/>
                        </a:rPr>
                        <a:t>address</a:t>
                      </a:r>
                      <a:endParaRPr lang="ko-KR" altLang="en-US" sz="1400" b="1">
                        <a:solidFill>
                          <a:schemeClr val="bg1"/>
                        </a:solidFill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985239"/>
                  </a:ext>
                </a:extLst>
              </a:tr>
              <a:tr h="532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1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…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…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549142"/>
                  </a:ext>
                </a:extLst>
              </a:tr>
              <a:tr h="532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2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…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ea typeface="NanumSquareRoundOTF Bold" panose="020B0600000101010101"/>
                        </a:rPr>
                        <a:t>…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522423"/>
                  </a:ext>
                </a:extLst>
              </a:tr>
              <a:tr h="5279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3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…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ea typeface="NanumSquareRoundOTF Bold" panose="020B0600000101010101"/>
                        </a:rPr>
                        <a:t>…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9901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F76019D5-7FE7-46C9-AE00-7F5E46FB65AB}"/>
              </a:ext>
            </a:extLst>
          </p:cNvPr>
          <p:cNvSpPr txBox="1"/>
          <p:nvPr/>
        </p:nvSpPr>
        <p:spPr>
          <a:xfrm>
            <a:off x="1543697" y="1292607"/>
            <a:ext cx="2461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사람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테이블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D7C06B4-8651-4AE4-A0CE-D0267C5B90EE}"/>
              </a:ext>
            </a:extLst>
          </p:cNvPr>
          <p:cNvGrpSpPr/>
          <p:nvPr/>
        </p:nvGrpSpPr>
        <p:grpSpPr>
          <a:xfrm>
            <a:off x="1128530" y="4211077"/>
            <a:ext cx="8901808" cy="2354491"/>
            <a:chOff x="4656325" y="4575706"/>
            <a:chExt cx="8901808" cy="2354491"/>
          </a:xfrm>
        </p:grpSpPr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F5EBDEED-1AD4-408B-9430-67FA13DCB178}"/>
                </a:ext>
              </a:extLst>
            </p:cNvPr>
            <p:cNvSpPr/>
            <p:nvPr/>
          </p:nvSpPr>
          <p:spPr>
            <a:xfrm>
              <a:off x="7723515" y="6182837"/>
              <a:ext cx="244800" cy="182902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CBDDDFDC-4636-438C-9859-4D3BB66A1106}"/>
                </a:ext>
              </a:extLst>
            </p:cNvPr>
            <p:cNvSpPr/>
            <p:nvPr/>
          </p:nvSpPr>
          <p:spPr>
            <a:xfrm>
              <a:off x="7721430" y="6405339"/>
              <a:ext cx="244800" cy="182902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74E8353-81A9-4FDD-B45D-801732512650}"/>
                </a:ext>
              </a:extLst>
            </p:cNvPr>
            <p:cNvGrpSpPr/>
            <p:nvPr/>
          </p:nvGrpSpPr>
          <p:grpSpPr>
            <a:xfrm>
              <a:off x="4656325" y="4575706"/>
              <a:ext cx="8901808" cy="2354491"/>
              <a:chOff x="4656325" y="4575706"/>
              <a:chExt cx="8901808" cy="2354491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070FEEEA-00D8-43BD-B23F-5628F34596CC}"/>
                  </a:ext>
                </a:extLst>
              </p:cNvPr>
              <p:cNvGrpSpPr/>
              <p:nvPr/>
            </p:nvGrpSpPr>
            <p:grpSpPr>
              <a:xfrm>
                <a:off x="4656326" y="4575706"/>
                <a:ext cx="8901807" cy="2354491"/>
                <a:chOff x="2755526" y="5311468"/>
                <a:chExt cx="8901807" cy="2354491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D8F8055-C545-4EC4-80EA-EA010AF4838A}"/>
                    </a:ext>
                  </a:extLst>
                </p:cNvPr>
                <p:cNvSpPr txBox="1"/>
                <p:nvPr/>
              </p:nvSpPr>
              <p:spPr>
                <a:xfrm>
                  <a:off x="3002400" y="5311468"/>
                  <a:ext cx="8654933" cy="23544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 err="1"/>
                    <a:t>django</a:t>
                  </a:r>
                  <a:r>
                    <a:rPr lang="ko-KR" altLang="en-US" sz="1600" dirty="0"/>
                    <a:t>는 </a:t>
                  </a:r>
                  <a:r>
                    <a:rPr lang="en-US" altLang="ko-KR" sz="1600" dirty="0" err="1"/>
                    <a:t>models.py</a:t>
                  </a:r>
                  <a:r>
                    <a:rPr lang="ko-KR" altLang="en-US" sz="1600" dirty="0"/>
                    <a:t>에서 </a:t>
                  </a:r>
                  <a:r>
                    <a:rPr lang="en-US" altLang="ko-KR" sz="1600" b="1" dirty="0"/>
                    <a:t>class</a:t>
                  </a:r>
                  <a:r>
                    <a:rPr lang="ko-KR" altLang="en-US" sz="1600" dirty="0" err="1"/>
                    <a:t>를</a:t>
                  </a:r>
                  <a:r>
                    <a:rPr lang="en-US" altLang="ko-KR" sz="1600" dirty="0"/>
                    <a:t> </a:t>
                  </a:r>
                  <a:r>
                    <a:rPr lang="ko-KR" altLang="en-US" sz="1600" dirty="0"/>
                    <a:t>사용해 </a:t>
                  </a:r>
                  <a:r>
                    <a:rPr lang="ko-KR" altLang="en-US" sz="1600" b="1" dirty="0"/>
                    <a:t>테이블의 스키마</a:t>
                  </a:r>
                  <a:r>
                    <a:rPr lang="en-US" altLang="ko-KR" sz="1600" b="1" dirty="0"/>
                    <a:t>(=</a:t>
                  </a:r>
                  <a:r>
                    <a:rPr lang="ko-KR" altLang="en-US" sz="1600" b="1" dirty="0"/>
                    <a:t>모델</a:t>
                  </a:r>
                  <a:r>
                    <a:rPr lang="en-US" altLang="ko-KR" sz="1600" b="1" dirty="0"/>
                    <a:t>)</a:t>
                  </a:r>
                  <a:r>
                    <a:rPr lang="ko-KR" altLang="en-US" sz="1600" b="1" dirty="0" err="1"/>
                    <a:t>를</a:t>
                  </a:r>
                  <a:r>
                    <a:rPr lang="ko-KR" altLang="en-US" sz="1600" b="1" dirty="0"/>
                    <a:t> 정의</a:t>
                  </a:r>
                  <a:endParaRPr lang="en-US" altLang="ko-KR" sz="1600" dirty="0"/>
                </a:p>
                <a:p>
                  <a:endParaRPr lang="en-US" altLang="ko-KR" sz="1600" dirty="0"/>
                </a:p>
                <a:p>
                  <a:r>
                    <a:rPr lang="ko-KR" altLang="en-US" sz="1600" dirty="0"/>
                    <a:t>이때 우리가 만드는 모델들은 </a:t>
                  </a:r>
                  <a:r>
                    <a:rPr lang="en-US" altLang="ko-KR" sz="1600" dirty="0" err="1"/>
                    <a:t>django</a:t>
                  </a:r>
                  <a:r>
                    <a:rPr lang="ko-KR" altLang="en-US" sz="1600" dirty="0"/>
                    <a:t>가 미리 만들어놓은 </a:t>
                  </a:r>
                  <a:r>
                    <a:rPr lang="en-US" altLang="ko-KR" sz="1600" b="1" dirty="0" err="1"/>
                    <a:t>models.Model</a:t>
                  </a:r>
                  <a:r>
                    <a:rPr lang="ko-KR" altLang="en-US" sz="1600" dirty="0"/>
                    <a:t>이라는 </a:t>
                  </a:r>
                  <a:r>
                    <a:rPr lang="en-US" altLang="ko-KR" sz="1600" b="1" dirty="0"/>
                    <a:t>class</a:t>
                  </a:r>
                  <a:r>
                    <a:rPr lang="ko-KR" altLang="en-US" sz="1600" b="1" dirty="0" err="1"/>
                    <a:t>를</a:t>
                  </a:r>
                  <a:r>
                    <a:rPr lang="ko-KR" altLang="en-US" sz="1600" b="1" dirty="0"/>
                    <a:t> 상속</a:t>
                  </a:r>
                  <a:endParaRPr lang="en-US" altLang="ko-KR" sz="700" dirty="0"/>
                </a:p>
                <a:p>
                  <a:endParaRPr lang="en-US" altLang="ko-KR" sz="1200" dirty="0"/>
                </a:p>
                <a:p>
                  <a:r>
                    <a:rPr lang="ko-KR" altLang="en-US" sz="1600" b="1" dirty="0"/>
                    <a:t>클래스 상속</a:t>
                  </a:r>
                  <a:r>
                    <a:rPr lang="en-US" altLang="ko-KR" sz="1600" b="1" dirty="0"/>
                    <a:t>?</a:t>
                  </a:r>
                </a:p>
                <a:p>
                  <a:endParaRPr lang="en-US" altLang="ko-KR" sz="500" dirty="0"/>
                </a:p>
                <a:p>
                  <a:r>
                    <a:rPr lang="ko-KR" altLang="en-US" sz="1400" dirty="0"/>
                    <a:t>새로운 클래스</a:t>
                  </a:r>
                  <a:r>
                    <a:rPr lang="en-US" altLang="ko-KR" sz="1400" dirty="0"/>
                    <a:t>(</a:t>
                  </a:r>
                  <a:r>
                    <a:rPr lang="ko-KR" altLang="en-US" sz="1400" dirty="0"/>
                    <a:t>자식</a:t>
                  </a:r>
                  <a:r>
                    <a:rPr lang="en-US" altLang="ko-KR" sz="1400" dirty="0"/>
                    <a:t>)</a:t>
                  </a:r>
                  <a:r>
                    <a:rPr lang="ko-KR" altLang="en-US" sz="1400" dirty="0"/>
                    <a:t> 생성 시에 기존에 정의되어 있는 다른 클래스</a:t>
                  </a:r>
                  <a:r>
                    <a:rPr lang="en-US" altLang="ko-KR" sz="1400" dirty="0"/>
                    <a:t>(</a:t>
                  </a:r>
                  <a:r>
                    <a:rPr lang="ko-KR" altLang="en-US" sz="1400" dirty="0"/>
                    <a:t>부모</a:t>
                  </a:r>
                  <a:r>
                    <a:rPr lang="en-US" altLang="ko-KR" sz="1400" dirty="0"/>
                    <a:t>)</a:t>
                  </a:r>
                  <a:r>
                    <a:rPr lang="ko-KR" altLang="en-US" sz="1400" dirty="0"/>
                    <a:t>의 특성들을 물려받도록 하는 것</a:t>
                  </a:r>
                  <a:endParaRPr lang="en-US" altLang="ko-KR" sz="1600" dirty="0"/>
                </a:p>
                <a:p>
                  <a:endParaRPr lang="en-US" altLang="ko-KR" sz="500" dirty="0"/>
                </a:p>
                <a:p>
                  <a:r>
                    <a:rPr lang="en-US" altLang="ko-KR" sz="1400" dirty="0"/>
                    <a:t>ex)</a:t>
                  </a:r>
                  <a:r>
                    <a:rPr lang="ko-KR" altLang="en-US" sz="1400" dirty="0"/>
                    <a:t> </a:t>
                  </a:r>
                  <a:r>
                    <a:rPr lang="en-US" altLang="ko-KR" sz="1400" dirty="0"/>
                    <a:t>class </a:t>
                  </a:r>
                  <a:r>
                    <a:rPr lang="en-US" altLang="ko-KR" sz="1400" dirty="0" err="1"/>
                    <a:t>KUStudent</a:t>
                  </a:r>
                  <a:r>
                    <a:rPr lang="en-US" altLang="ko-KR" sz="1400" dirty="0"/>
                    <a:t>(Student)             </a:t>
                  </a:r>
                  <a:r>
                    <a:rPr lang="ko-KR" altLang="en-US" sz="1400" dirty="0"/>
                    <a:t>고려대 학생은 학생의 공통적인 특성들을 기본으로 가짐</a:t>
                  </a:r>
                  <a:endParaRPr lang="en-US" altLang="ko-KR" sz="1400" dirty="0"/>
                </a:p>
                <a:p>
                  <a:endParaRPr lang="en-US" altLang="ko-KR" sz="300" dirty="0"/>
                </a:p>
                <a:p>
                  <a:r>
                    <a:rPr lang="en-US" altLang="ko-KR" sz="1400" dirty="0"/>
                    <a:t>    </a:t>
                  </a:r>
                  <a:r>
                    <a:rPr lang="ko-KR" altLang="en-US" sz="800" dirty="0"/>
                    <a:t> </a:t>
                  </a:r>
                  <a:r>
                    <a:rPr lang="en-US" altLang="ko-KR" sz="1400" dirty="0"/>
                    <a:t>class</a:t>
                  </a:r>
                  <a:r>
                    <a:rPr lang="ko-KR" altLang="en-US" sz="1400" dirty="0"/>
                    <a:t> </a:t>
                  </a:r>
                  <a:r>
                    <a:rPr lang="en-US" altLang="ko-KR" sz="1400" dirty="0"/>
                    <a:t>Person(</a:t>
                  </a:r>
                  <a:r>
                    <a:rPr lang="en-US" altLang="ko-KR" sz="1400" dirty="0" err="1"/>
                    <a:t>models.Model</a:t>
                  </a:r>
                  <a:r>
                    <a:rPr lang="en-US" altLang="ko-KR" sz="1400" dirty="0"/>
                    <a:t>)</a:t>
                  </a:r>
                  <a:r>
                    <a:rPr lang="ko-KR" altLang="en-US" sz="1400" dirty="0"/>
                    <a:t>          </a:t>
                  </a:r>
                  <a:r>
                    <a:rPr lang="en-US" altLang="ko-KR" sz="1400" dirty="0"/>
                    <a:t>Person </a:t>
                  </a:r>
                  <a:r>
                    <a:rPr lang="ko-KR" altLang="en-US" sz="1400" dirty="0"/>
                    <a:t>모델은 </a:t>
                  </a:r>
                  <a:r>
                    <a:rPr lang="en-US" altLang="ko-KR" sz="1400" dirty="0" err="1"/>
                    <a:t>models.Model</a:t>
                  </a:r>
                  <a:r>
                    <a:rPr lang="ko-KR" altLang="en-US" sz="1400" dirty="0"/>
                    <a:t>의 특성들을 기본으로 가짐  </a:t>
                  </a:r>
                  <a:endParaRPr lang="en-US" altLang="ko-KR" sz="1400" dirty="0"/>
                </a:p>
                <a:p>
                  <a:endParaRPr lang="ko-KR" altLang="en-US" sz="1600" dirty="0"/>
                </a:p>
              </p:txBody>
            </p:sp>
            <p:pic>
              <p:nvPicPr>
                <p:cNvPr id="20" name="그림 19" descr="못, 철물이(가) 표시된 사진&#10;&#10;자동 생성된 설명">
                  <a:extLst>
                    <a:ext uri="{FF2B5EF4-FFF2-40B4-BE49-F238E27FC236}">
                      <a16:creationId xmlns:a16="http://schemas.microsoft.com/office/drawing/2014/main" id="{EA2CD41A-0F36-4ADC-8E91-03CA2E89FD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55527" y="5383527"/>
                  <a:ext cx="225273" cy="225273"/>
                </a:xfrm>
                <a:prstGeom prst="rect">
                  <a:avLst/>
                </a:prstGeom>
              </p:spPr>
            </p:pic>
            <p:pic>
              <p:nvPicPr>
                <p:cNvPr id="21" name="그림 20" descr="못, 철물이(가) 표시된 사진&#10;&#10;자동 생성된 설명">
                  <a:extLst>
                    <a:ext uri="{FF2B5EF4-FFF2-40B4-BE49-F238E27FC236}">
                      <a16:creationId xmlns:a16="http://schemas.microsoft.com/office/drawing/2014/main" id="{7B20AF4B-00D8-484B-B741-C1E86B02B8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55526" y="5837446"/>
                  <a:ext cx="225273" cy="225273"/>
                </a:xfrm>
                <a:prstGeom prst="rect">
                  <a:avLst/>
                </a:prstGeom>
              </p:spPr>
            </p:pic>
          </p:grpSp>
          <p:pic>
            <p:nvPicPr>
              <p:cNvPr id="25" name="그림 24" descr="못, 철물이(가) 표시된 사진&#10;&#10;자동 생성된 설명">
                <a:extLst>
                  <a:ext uri="{FF2B5EF4-FFF2-40B4-BE49-F238E27FC236}">
                    <a16:creationId xmlns:a16="http://schemas.microsoft.com/office/drawing/2014/main" id="{59CE4E1C-31C9-44CF-8DB9-0E13E8274B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56325" y="5555603"/>
                <a:ext cx="225273" cy="225273"/>
              </a:xfrm>
              <a:prstGeom prst="rect">
                <a:avLst/>
              </a:prstGeom>
            </p:spPr>
          </p:pic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847BA6-70ED-D14B-A61B-9E0A76BD5586}"/>
              </a:ext>
            </a:extLst>
          </p:cNvPr>
          <p:cNvSpPr/>
          <p:nvPr/>
        </p:nvSpPr>
        <p:spPr>
          <a:xfrm>
            <a:off x="5477171" y="2377946"/>
            <a:ext cx="5489608" cy="86177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C678DD"/>
                </a:solidFill>
                <a:latin typeface="Menlo" panose="020B0609030804020204" pitchFamily="49" charset="0"/>
              </a:rPr>
              <a:t>class</a:t>
            </a:r>
            <a:r>
              <a:rPr lang="en-US" altLang="ko-KR" sz="1600" dirty="0">
                <a:solidFill>
                  <a:srgbClr val="E5C07B"/>
                </a:solidFill>
                <a:latin typeface="Menlo" panose="020B0609030804020204" pitchFamily="49" charset="0"/>
              </a:rPr>
              <a:t> Person(</a:t>
            </a:r>
            <a:r>
              <a:rPr lang="en-US" altLang="ko-KR" sz="1600" dirty="0" err="1">
                <a:solidFill>
                  <a:srgbClr val="E5C07B"/>
                </a:solidFill>
                <a:latin typeface="Menlo" panose="020B0609030804020204" pitchFamily="49" charset="0"/>
              </a:rPr>
              <a:t>models.Model</a:t>
            </a:r>
            <a:r>
              <a:rPr lang="en-US" altLang="ko-KR" sz="1600" dirty="0">
                <a:solidFill>
                  <a:srgbClr val="E5C07B"/>
                </a:solidFill>
                <a:latin typeface="Menlo" panose="020B0609030804020204" pitchFamily="49" charset="0"/>
              </a:rPr>
              <a:t>)</a:t>
            </a:r>
            <a:r>
              <a:rPr lang="en-US" altLang="ko-KR" sz="1600" dirty="0">
                <a:solidFill>
                  <a:srgbClr val="ABB2BF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altLang="ko-KR" sz="1600" dirty="0">
                <a:solidFill>
                  <a:srgbClr val="ABB2BF"/>
                </a:solidFill>
                <a:latin typeface="Menlo" panose="020B0609030804020204" pitchFamily="49" charset="0"/>
              </a:rPr>
              <a:t>    name </a:t>
            </a:r>
            <a:r>
              <a:rPr lang="en-US" altLang="ko-KR" sz="1600" dirty="0">
                <a:solidFill>
                  <a:srgbClr val="C678DD"/>
                </a:solidFill>
                <a:latin typeface="Menlo" panose="020B0609030804020204" pitchFamily="49" charset="0"/>
              </a:rPr>
              <a:t>=</a:t>
            </a:r>
            <a:r>
              <a:rPr lang="en-US" altLang="ko-KR" sz="16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ko-KR" sz="1600" dirty="0" err="1">
                <a:solidFill>
                  <a:srgbClr val="ABB2BF"/>
                </a:solidFill>
                <a:latin typeface="Menlo" panose="020B0609030804020204" pitchFamily="49" charset="0"/>
              </a:rPr>
              <a:t>models.CharField</a:t>
            </a:r>
            <a:r>
              <a:rPr lang="en-US" altLang="ko-KR" sz="16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ko-KR" sz="1600" dirty="0" err="1">
                <a:solidFill>
                  <a:srgbClr val="D19A66"/>
                </a:solidFill>
                <a:latin typeface="Menlo" panose="020B0609030804020204" pitchFamily="49" charset="0"/>
              </a:rPr>
              <a:t>max_length</a:t>
            </a:r>
            <a:r>
              <a:rPr lang="en-US" altLang="ko-KR" sz="1600" dirty="0">
                <a:solidFill>
                  <a:srgbClr val="C678DD"/>
                </a:solidFill>
                <a:latin typeface="Menlo" panose="020B0609030804020204" pitchFamily="49" charset="0"/>
              </a:rPr>
              <a:t>=</a:t>
            </a:r>
            <a:r>
              <a:rPr lang="en-US" altLang="ko-KR" sz="1600" dirty="0">
                <a:solidFill>
                  <a:srgbClr val="D19A66"/>
                </a:solidFill>
                <a:latin typeface="Menlo" panose="020B0609030804020204" pitchFamily="49" charset="0"/>
              </a:rPr>
              <a:t>10</a:t>
            </a:r>
            <a:r>
              <a:rPr lang="en-US" altLang="ko-KR" sz="1600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altLang="ko-KR" sz="1600" dirty="0">
                <a:solidFill>
                  <a:srgbClr val="ABB2BF"/>
                </a:solidFill>
                <a:latin typeface="Menlo" panose="020B0609030804020204" pitchFamily="49" charset="0"/>
              </a:rPr>
              <a:t>    address </a:t>
            </a:r>
            <a:r>
              <a:rPr lang="en-US" altLang="ko-KR" sz="1600" dirty="0">
                <a:solidFill>
                  <a:srgbClr val="C678DD"/>
                </a:solidFill>
                <a:latin typeface="Menlo" panose="020B0609030804020204" pitchFamily="49" charset="0"/>
              </a:rPr>
              <a:t>=</a:t>
            </a:r>
            <a:r>
              <a:rPr lang="en-US" altLang="ko-KR" sz="16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ko-KR" sz="1600" dirty="0" err="1">
                <a:solidFill>
                  <a:srgbClr val="ABB2BF"/>
                </a:solidFill>
                <a:latin typeface="Menlo" panose="020B0609030804020204" pitchFamily="49" charset="0"/>
              </a:rPr>
              <a:t>models.TextField</a:t>
            </a:r>
            <a:r>
              <a:rPr lang="en-US" altLang="ko-KR" sz="1600" dirty="0">
                <a:solidFill>
                  <a:srgbClr val="ABB2BF"/>
                </a:solidFill>
                <a:latin typeface="Menlo" panose="020B0609030804020204" pitchFamily="49" charset="0"/>
              </a:rPr>
              <a:t>()</a:t>
            </a:r>
            <a:endParaRPr lang="en-US" altLang="ko-KR" sz="16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A42D78-7654-0948-8597-E8E6043FB6EC}"/>
              </a:ext>
            </a:extLst>
          </p:cNvPr>
          <p:cNvSpPr txBox="1"/>
          <p:nvPr/>
        </p:nvSpPr>
        <p:spPr>
          <a:xfrm>
            <a:off x="5395891" y="1996201"/>
            <a:ext cx="1247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err="1"/>
              <a:t>models.py</a:t>
            </a: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8883578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7EEAADE-0602-47CB-AE82-4C6757C3E8BA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18E97-F4F1-42C4-B580-8579E3DBF1E9}"/>
              </a:ext>
            </a:extLst>
          </p:cNvPr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NE</a:t>
            </a:r>
            <a:r>
              <a:rPr lang="en-US" altLang="ko-KR" sz="1400" b="1" dirty="0">
                <a:solidFill>
                  <a:srgbClr val="FF9E1A"/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T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LIKELION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39F6E8-F914-4777-8886-B9AA04FDCD85}"/>
              </a:ext>
            </a:extLst>
          </p:cNvPr>
          <p:cNvSpPr txBox="1"/>
          <p:nvPr/>
        </p:nvSpPr>
        <p:spPr>
          <a:xfrm>
            <a:off x="602762" y="307821"/>
            <a:ext cx="3911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100">
                <a:latin typeface="Abadi" panose="020B0604020104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Model</a:t>
            </a:r>
            <a:endParaRPr lang="ko-KR" altLang="en-US" sz="2400" b="1" spc="100" dirty="0">
              <a:latin typeface="Abadi" panose="020B0604020104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973308-C266-43A7-AA27-A06557441CFC}"/>
              </a:ext>
            </a:extLst>
          </p:cNvPr>
          <p:cNvSpPr txBox="1"/>
          <p:nvPr/>
        </p:nvSpPr>
        <p:spPr>
          <a:xfrm>
            <a:off x="602762" y="745364"/>
            <a:ext cx="569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Quiz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8" name="표 2">
            <a:extLst>
              <a:ext uri="{FF2B5EF4-FFF2-40B4-BE49-F238E27FC236}">
                <a16:creationId xmlns:a16="http://schemas.microsoft.com/office/drawing/2014/main" id="{BDFC860C-3422-4A1B-80AA-5F82D0C95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585442"/>
              </p:ext>
            </p:extLst>
          </p:nvPr>
        </p:nvGraphicFramePr>
        <p:xfrm>
          <a:off x="1632530" y="2587939"/>
          <a:ext cx="3292270" cy="2126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4585">
                  <a:extLst>
                    <a:ext uri="{9D8B030D-6E8A-4147-A177-3AD203B41FA5}">
                      <a16:colId xmlns:a16="http://schemas.microsoft.com/office/drawing/2014/main" val="1765656922"/>
                    </a:ext>
                  </a:extLst>
                </a:gridCol>
                <a:gridCol w="1208367">
                  <a:extLst>
                    <a:ext uri="{9D8B030D-6E8A-4147-A177-3AD203B41FA5}">
                      <a16:colId xmlns:a16="http://schemas.microsoft.com/office/drawing/2014/main" val="540349915"/>
                    </a:ext>
                  </a:extLst>
                </a:gridCol>
                <a:gridCol w="1079318">
                  <a:extLst>
                    <a:ext uri="{9D8B030D-6E8A-4147-A177-3AD203B41FA5}">
                      <a16:colId xmlns:a16="http://schemas.microsoft.com/office/drawing/2014/main" val="3761775326"/>
                    </a:ext>
                  </a:extLst>
                </a:gridCol>
              </a:tblGrid>
              <a:tr h="532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bg1"/>
                          </a:solidFill>
                          <a:ea typeface="NanumSquareRoundOTF Bold" panose="020B0600000101010101"/>
                        </a:rPr>
                        <a:t>pk</a:t>
                      </a:r>
                      <a:endParaRPr lang="ko-KR" altLang="en-US" sz="1400" b="1">
                        <a:solidFill>
                          <a:schemeClr val="bg1"/>
                        </a:solidFill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bg1"/>
                          </a:solidFill>
                          <a:ea typeface="NanumSquareRoundOTF Bold" panose="020B0600000101010101"/>
                        </a:rPr>
                        <a:t>title</a:t>
                      </a:r>
                      <a:endParaRPr lang="ko-KR" altLang="en-US" sz="1400" b="1">
                        <a:solidFill>
                          <a:schemeClr val="bg1"/>
                        </a:solidFill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bg1"/>
                          </a:solidFill>
                          <a:ea typeface="NanumSquareRoundOTF Bold" panose="020B0600000101010101"/>
                        </a:rPr>
                        <a:t>content</a:t>
                      </a:r>
                      <a:endParaRPr lang="ko-KR" altLang="en-US" sz="1400" b="1">
                        <a:solidFill>
                          <a:schemeClr val="bg1"/>
                        </a:solidFill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985239"/>
                  </a:ext>
                </a:extLst>
              </a:tr>
              <a:tr h="532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1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…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…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549142"/>
                  </a:ext>
                </a:extLst>
              </a:tr>
              <a:tr h="532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2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…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ea typeface="NanumSquareRoundOTF Bold" panose="020B0600000101010101"/>
                        </a:rPr>
                        <a:t>…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522423"/>
                  </a:ext>
                </a:extLst>
              </a:tr>
              <a:tr h="5279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3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…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ea typeface="NanumSquareRoundOTF Bold" panose="020B0600000101010101"/>
                        </a:rPr>
                        <a:t>…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9901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9CF35F6-1C08-4BCF-B035-6AABF99A58FD}"/>
              </a:ext>
            </a:extLst>
          </p:cNvPr>
          <p:cNvSpPr txBox="1"/>
          <p:nvPr/>
        </p:nvSpPr>
        <p:spPr>
          <a:xfrm>
            <a:off x="2047697" y="2135007"/>
            <a:ext cx="2461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</a:rPr>
              <a:t>&lt;Article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테이블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A2EAA1-33CB-4452-B93D-8DA6E2FEA587}"/>
              </a:ext>
            </a:extLst>
          </p:cNvPr>
          <p:cNvSpPr txBox="1"/>
          <p:nvPr/>
        </p:nvSpPr>
        <p:spPr>
          <a:xfrm>
            <a:off x="6307200" y="3051068"/>
            <a:ext cx="40880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조건</a:t>
            </a:r>
            <a:r>
              <a:rPr lang="en-US" altLang="ko-KR" b="1"/>
              <a:t>: </a:t>
            </a:r>
          </a:p>
          <a:p>
            <a:endParaRPr lang="en-US" altLang="ko-KR"/>
          </a:p>
          <a:p>
            <a:r>
              <a:rPr lang="en-US" altLang="ko-KR"/>
              <a:t>“title”</a:t>
            </a:r>
            <a:r>
              <a:rPr lang="ko-KR" altLang="en-US"/>
              <a:t>은 </a:t>
            </a:r>
            <a:r>
              <a:rPr lang="en-US" altLang="ko-KR"/>
              <a:t>200</a:t>
            </a:r>
            <a:r>
              <a:rPr lang="ko-KR" altLang="en-US"/>
              <a:t>자로 제한을 두고 싶고</a:t>
            </a:r>
            <a:r>
              <a:rPr lang="en-US" altLang="ko-KR"/>
              <a:t>,</a:t>
            </a:r>
          </a:p>
          <a:p>
            <a:r>
              <a:rPr lang="en-US" altLang="ko-KR"/>
              <a:t>“content”</a:t>
            </a:r>
            <a:r>
              <a:rPr lang="ko-KR" altLang="en-US"/>
              <a:t>에는 긴 글을 저장하고 싶어</a:t>
            </a:r>
            <a:r>
              <a:rPr lang="en-US" altLang="ko-KR"/>
              <a:t>!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955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7EEAADE-0602-47CB-AE82-4C6757C3E8BA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18E97-F4F1-42C4-B580-8579E3DBF1E9}"/>
              </a:ext>
            </a:extLst>
          </p:cNvPr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NE</a:t>
            </a:r>
            <a:r>
              <a:rPr lang="en-US" altLang="ko-KR" sz="1400" b="1" dirty="0">
                <a:solidFill>
                  <a:srgbClr val="FF9E1A"/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T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LIKELION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39F6E8-F914-4777-8886-B9AA04FDCD85}"/>
              </a:ext>
            </a:extLst>
          </p:cNvPr>
          <p:cNvSpPr txBox="1"/>
          <p:nvPr/>
        </p:nvSpPr>
        <p:spPr>
          <a:xfrm>
            <a:off x="602762" y="307821"/>
            <a:ext cx="3911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100">
                <a:latin typeface="Abadi" panose="020B0604020104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Model</a:t>
            </a:r>
            <a:endParaRPr lang="ko-KR" altLang="en-US" sz="2400" b="1" spc="100" dirty="0">
              <a:latin typeface="Abadi" panose="020B0604020104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973308-C266-43A7-AA27-A06557441CFC}"/>
              </a:ext>
            </a:extLst>
          </p:cNvPr>
          <p:cNvSpPr txBox="1"/>
          <p:nvPr/>
        </p:nvSpPr>
        <p:spPr>
          <a:xfrm>
            <a:off x="602762" y="745364"/>
            <a:ext cx="569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Quiz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8" name="표 2">
            <a:extLst>
              <a:ext uri="{FF2B5EF4-FFF2-40B4-BE49-F238E27FC236}">
                <a16:creationId xmlns:a16="http://schemas.microsoft.com/office/drawing/2014/main" id="{BDFC860C-3422-4A1B-80AA-5F82D0C95E36}"/>
              </a:ext>
            </a:extLst>
          </p:cNvPr>
          <p:cNvGraphicFramePr>
            <a:graphicFrameLocks noGrp="1"/>
          </p:cNvGraphicFramePr>
          <p:nvPr/>
        </p:nvGraphicFramePr>
        <p:xfrm>
          <a:off x="1632530" y="2587939"/>
          <a:ext cx="3292270" cy="2126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4585">
                  <a:extLst>
                    <a:ext uri="{9D8B030D-6E8A-4147-A177-3AD203B41FA5}">
                      <a16:colId xmlns:a16="http://schemas.microsoft.com/office/drawing/2014/main" val="1765656922"/>
                    </a:ext>
                  </a:extLst>
                </a:gridCol>
                <a:gridCol w="1208367">
                  <a:extLst>
                    <a:ext uri="{9D8B030D-6E8A-4147-A177-3AD203B41FA5}">
                      <a16:colId xmlns:a16="http://schemas.microsoft.com/office/drawing/2014/main" val="540349915"/>
                    </a:ext>
                  </a:extLst>
                </a:gridCol>
                <a:gridCol w="1079318">
                  <a:extLst>
                    <a:ext uri="{9D8B030D-6E8A-4147-A177-3AD203B41FA5}">
                      <a16:colId xmlns:a16="http://schemas.microsoft.com/office/drawing/2014/main" val="3761775326"/>
                    </a:ext>
                  </a:extLst>
                </a:gridCol>
              </a:tblGrid>
              <a:tr h="532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bg1"/>
                          </a:solidFill>
                          <a:ea typeface="NanumSquareRoundOTF Bold" panose="020B0600000101010101"/>
                        </a:rPr>
                        <a:t>pk</a:t>
                      </a:r>
                      <a:endParaRPr lang="ko-KR" altLang="en-US" sz="1400" b="1">
                        <a:solidFill>
                          <a:schemeClr val="bg1"/>
                        </a:solidFill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bg1"/>
                          </a:solidFill>
                          <a:ea typeface="NanumSquareRoundOTF Bold" panose="020B0600000101010101"/>
                        </a:rPr>
                        <a:t>title</a:t>
                      </a:r>
                      <a:endParaRPr lang="ko-KR" altLang="en-US" sz="1400" b="1">
                        <a:solidFill>
                          <a:schemeClr val="bg1"/>
                        </a:solidFill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bg1"/>
                          </a:solidFill>
                          <a:ea typeface="NanumSquareRoundOTF Bold" panose="020B0600000101010101"/>
                        </a:rPr>
                        <a:t>content</a:t>
                      </a:r>
                      <a:endParaRPr lang="ko-KR" altLang="en-US" sz="1400" b="1">
                        <a:solidFill>
                          <a:schemeClr val="bg1"/>
                        </a:solidFill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985239"/>
                  </a:ext>
                </a:extLst>
              </a:tr>
              <a:tr h="532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1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…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…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549142"/>
                  </a:ext>
                </a:extLst>
              </a:tr>
              <a:tr h="532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2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…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ea typeface="NanumSquareRoundOTF Bold" panose="020B0600000101010101"/>
                        </a:rPr>
                        <a:t>…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522423"/>
                  </a:ext>
                </a:extLst>
              </a:tr>
              <a:tr h="5279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3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a typeface="NanumSquareRoundOTF Bold" panose="020B0600000101010101"/>
                        </a:rPr>
                        <a:t>…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ea typeface="NanumSquareRoundOTF Bold" panose="020B0600000101010101"/>
                        </a:rPr>
                        <a:t>…</a:t>
                      </a:r>
                      <a:endParaRPr lang="ko-KR" altLang="en-US" sz="1400">
                        <a:ea typeface="NanumSquareRoundOTF Bold" panose="020B0600000101010101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9901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9CF35F6-1C08-4BCF-B035-6AABF99A58FD}"/>
              </a:ext>
            </a:extLst>
          </p:cNvPr>
          <p:cNvSpPr txBox="1"/>
          <p:nvPr/>
        </p:nvSpPr>
        <p:spPr>
          <a:xfrm>
            <a:off x="2047697" y="2135007"/>
            <a:ext cx="2461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</a:rPr>
              <a:t>&lt;Article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테이블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A2EAA1-33CB-4452-B93D-8DA6E2FEA587}"/>
              </a:ext>
            </a:extLst>
          </p:cNvPr>
          <p:cNvSpPr txBox="1"/>
          <p:nvPr/>
        </p:nvSpPr>
        <p:spPr>
          <a:xfrm>
            <a:off x="8028054" y="240327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정답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49EFA65-0648-B946-8702-A94A958482D0}"/>
              </a:ext>
            </a:extLst>
          </p:cNvPr>
          <p:cNvGrpSpPr/>
          <p:nvPr/>
        </p:nvGrpSpPr>
        <p:grpSpPr>
          <a:xfrm>
            <a:off x="5774715" y="4075136"/>
            <a:ext cx="5433750" cy="783420"/>
            <a:chOff x="5671590" y="4714527"/>
            <a:chExt cx="5433750" cy="7834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CBA578E-9036-445A-A776-1B1480983DC3}"/>
                </a:ext>
              </a:extLst>
            </p:cNvPr>
            <p:cNvSpPr txBox="1"/>
            <p:nvPr/>
          </p:nvSpPr>
          <p:spPr>
            <a:xfrm>
              <a:off x="5896863" y="4714527"/>
              <a:ext cx="5208477" cy="7834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 err="1"/>
                <a:t>django</a:t>
              </a:r>
              <a:r>
                <a:rPr lang="ko-KR" altLang="en-US" sz="1600" dirty="0"/>
                <a:t>의 경우 </a:t>
              </a:r>
              <a:r>
                <a:rPr lang="en-US" altLang="ko-KR" sz="1600" dirty="0"/>
                <a:t>id </a:t>
              </a:r>
              <a:r>
                <a:rPr lang="ko-KR" altLang="en-US" sz="1600" dirty="0" err="1"/>
                <a:t>어트리뷰트</a:t>
              </a:r>
              <a:r>
                <a:rPr lang="en-US" altLang="ko-KR" sz="1600" dirty="0"/>
                <a:t>(pk)</a:t>
              </a:r>
              <a:r>
                <a:rPr lang="ko-KR" altLang="en-US" sz="1600" dirty="0" err="1"/>
                <a:t>를</a:t>
              </a:r>
              <a:r>
                <a:rPr lang="ko-KR" altLang="en-US" sz="1600" dirty="0"/>
                <a:t> 자동으로 생성하여</a:t>
              </a:r>
              <a:endParaRPr lang="en-US" altLang="ko-KR" sz="1600" dirty="0"/>
            </a:p>
            <a:p>
              <a:pPr>
                <a:lnSpc>
                  <a:spcPct val="150000"/>
                </a:lnSpc>
              </a:pPr>
              <a:r>
                <a:rPr lang="en-US" altLang="ko-KR" sz="1600" dirty="0"/>
                <a:t>1</a:t>
              </a:r>
              <a:r>
                <a:rPr lang="ko-KR" altLang="en-US" sz="1600" dirty="0" err="1"/>
                <a:t>부터</a:t>
              </a:r>
              <a:r>
                <a:rPr lang="ko-KR" altLang="en-US" sz="1600" dirty="0"/>
                <a:t> 순서대로 번호를 붙여준다</a:t>
              </a:r>
            </a:p>
          </p:txBody>
        </p:sp>
        <p:pic>
          <p:nvPicPr>
            <p:cNvPr id="12" name="그림 11" descr="못, 철물이(가) 표시된 사진&#10;&#10;자동 생성된 설명">
              <a:extLst>
                <a:ext uri="{FF2B5EF4-FFF2-40B4-BE49-F238E27FC236}">
                  <a16:creationId xmlns:a16="http://schemas.microsoft.com/office/drawing/2014/main" id="{5C3B3866-FC64-4476-82E2-B70BC90DE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1590" y="4859332"/>
              <a:ext cx="225273" cy="225273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9006B52-A9FD-BA46-92F0-4EBC0C33FCCA}"/>
              </a:ext>
            </a:extLst>
          </p:cNvPr>
          <p:cNvSpPr/>
          <p:nvPr/>
        </p:nvSpPr>
        <p:spPr>
          <a:xfrm>
            <a:off x="5723094" y="2984897"/>
            <a:ext cx="5717065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C678DD"/>
                </a:solidFill>
                <a:latin typeface="Menlo" panose="020B0609030804020204" pitchFamily="49" charset="0"/>
              </a:rPr>
              <a:t>class</a:t>
            </a:r>
            <a:r>
              <a:rPr lang="en-US" altLang="ko-KR" sz="1600" dirty="0">
                <a:solidFill>
                  <a:srgbClr val="E5C07B"/>
                </a:solidFill>
                <a:latin typeface="Menlo" panose="020B0609030804020204" pitchFamily="49" charset="0"/>
              </a:rPr>
              <a:t> Article(</a:t>
            </a:r>
            <a:r>
              <a:rPr lang="en-US" altLang="ko-KR" sz="1600" dirty="0" err="1">
                <a:solidFill>
                  <a:srgbClr val="E5C07B"/>
                </a:solidFill>
                <a:latin typeface="Menlo" panose="020B0609030804020204" pitchFamily="49" charset="0"/>
              </a:rPr>
              <a:t>models.Model</a:t>
            </a:r>
            <a:r>
              <a:rPr lang="en-US" altLang="ko-KR" sz="1600" dirty="0">
                <a:solidFill>
                  <a:srgbClr val="E5C07B"/>
                </a:solidFill>
                <a:latin typeface="Menlo" panose="020B0609030804020204" pitchFamily="49" charset="0"/>
              </a:rPr>
              <a:t>)</a:t>
            </a:r>
            <a:r>
              <a:rPr lang="en-US" altLang="ko-KR" sz="1600" dirty="0">
                <a:solidFill>
                  <a:srgbClr val="ABB2BF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altLang="ko-KR" sz="1600" dirty="0">
                <a:solidFill>
                  <a:srgbClr val="ABB2BF"/>
                </a:solidFill>
                <a:latin typeface="Menlo" panose="020B0609030804020204" pitchFamily="49" charset="0"/>
              </a:rPr>
              <a:t>    title </a:t>
            </a:r>
            <a:r>
              <a:rPr lang="en-US" altLang="ko-KR" sz="1600" dirty="0">
                <a:solidFill>
                  <a:srgbClr val="C678DD"/>
                </a:solidFill>
                <a:latin typeface="Menlo" panose="020B0609030804020204" pitchFamily="49" charset="0"/>
              </a:rPr>
              <a:t>=</a:t>
            </a:r>
            <a:r>
              <a:rPr lang="en-US" altLang="ko-KR" sz="16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ko-KR" sz="1600" dirty="0" err="1">
                <a:solidFill>
                  <a:srgbClr val="ABB2BF"/>
                </a:solidFill>
                <a:latin typeface="Menlo" panose="020B0609030804020204" pitchFamily="49" charset="0"/>
              </a:rPr>
              <a:t>models.CharField</a:t>
            </a:r>
            <a:r>
              <a:rPr lang="en-US" altLang="ko-KR" sz="16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ko-KR" sz="1600" dirty="0" err="1">
                <a:solidFill>
                  <a:srgbClr val="D19A66"/>
                </a:solidFill>
                <a:latin typeface="Menlo" panose="020B0609030804020204" pitchFamily="49" charset="0"/>
              </a:rPr>
              <a:t>max_length</a:t>
            </a:r>
            <a:r>
              <a:rPr lang="en-US" altLang="ko-KR" sz="1600" dirty="0">
                <a:solidFill>
                  <a:srgbClr val="C678DD"/>
                </a:solidFill>
                <a:latin typeface="Menlo" panose="020B0609030804020204" pitchFamily="49" charset="0"/>
              </a:rPr>
              <a:t>=</a:t>
            </a:r>
            <a:r>
              <a:rPr lang="en-US" altLang="ko-KR" sz="1600" dirty="0">
                <a:solidFill>
                  <a:srgbClr val="D19A66"/>
                </a:solidFill>
                <a:latin typeface="Menlo" panose="020B0609030804020204" pitchFamily="49" charset="0"/>
              </a:rPr>
              <a:t>100</a:t>
            </a:r>
            <a:r>
              <a:rPr lang="en-US" altLang="ko-KR" sz="1600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altLang="ko-KR" sz="1600" dirty="0">
                <a:solidFill>
                  <a:srgbClr val="ABB2BF"/>
                </a:solidFill>
                <a:latin typeface="Menlo" panose="020B0609030804020204" pitchFamily="49" charset="0"/>
              </a:rPr>
              <a:t>    content </a:t>
            </a:r>
            <a:r>
              <a:rPr lang="en-US" altLang="ko-KR" sz="1600" dirty="0">
                <a:solidFill>
                  <a:srgbClr val="C678DD"/>
                </a:solidFill>
                <a:latin typeface="Menlo" panose="020B0609030804020204" pitchFamily="49" charset="0"/>
              </a:rPr>
              <a:t>=</a:t>
            </a:r>
            <a:r>
              <a:rPr lang="en-US" altLang="ko-KR" sz="16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ko-KR" sz="1600" dirty="0" err="1">
                <a:solidFill>
                  <a:srgbClr val="ABB2BF"/>
                </a:solidFill>
                <a:latin typeface="Menlo" panose="020B0609030804020204" pitchFamily="49" charset="0"/>
              </a:rPr>
              <a:t>models.TextField</a:t>
            </a:r>
            <a:r>
              <a:rPr lang="en-US" altLang="ko-KR" sz="1600" dirty="0">
                <a:solidFill>
                  <a:srgbClr val="ABB2BF"/>
                </a:solidFill>
                <a:latin typeface="Menlo" panose="020B0609030804020204" pitchFamily="49" charset="0"/>
              </a:rPr>
              <a:t>()</a:t>
            </a:r>
            <a:endParaRPr lang="en-US" altLang="ko-KR" sz="16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596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7EEAADE-0602-47CB-AE82-4C6757C3E8BA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18E97-F4F1-42C4-B580-8579E3DBF1E9}"/>
              </a:ext>
            </a:extLst>
          </p:cNvPr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NE</a:t>
            </a:r>
            <a:r>
              <a:rPr lang="en-US" altLang="ko-KR" sz="1400" b="1" dirty="0">
                <a:solidFill>
                  <a:srgbClr val="FF9E1A"/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T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LIKELION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39F6E8-F914-4777-8886-B9AA04FDCD85}"/>
              </a:ext>
            </a:extLst>
          </p:cNvPr>
          <p:cNvSpPr txBox="1"/>
          <p:nvPr/>
        </p:nvSpPr>
        <p:spPr>
          <a:xfrm>
            <a:off x="602762" y="307821"/>
            <a:ext cx="3911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100">
                <a:latin typeface="Abadi" panose="020B0604020104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Model</a:t>
            </a:r>
            <a:endParaRPr lang="ko-KR" altLang="en-US" sz="2400" b="1" spc="100" dirty="0">
              <a:latin typeface="Abadi" panose="020B0604020104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973308-C266-43A7-AA27-A06557441CFC}"/>
              </a:ext>
            </a:extLst>
          </p:cNvPr>
          <p:cNvSpPr txBox="1"/>
          <p:nvPr/>
        </p:nvSpPr>
        <p:spPr>
          <a:xfrm>
            <a:off x="602762" y="745364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오브젝트 생성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66440-1976-4083-847E-3E12068729E2}"/>
              </a:ext>
            </a:extLst>
          </p:cNvPr>
          <p:cNvSpPr txBox="1"/>
          <p:nvPr/>
        </p:nvSpPr>
        <p:spPr>
          <a:xfrm>
            <a:off x="484781" y="2044800"/>
            <a:ext cx="5093061" cy="2970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모델에 변경사항</a:t>
            </a:r>
            <a:r>
              <a:rPr lang="ko-KR" altLang="en-US" dirty="0"/>
              <a:t>이 생겼으니 </a:t>
            </a:r>
            <a:r>
              <a:rPr lang="en-US" altLang="ko-KR" b="1" dirty="0"/>
              <a:t>DB</a:t>
            </a:r>
            <a:r>
              <a:rPr lang="ko-KR" altLang="en-US" b="1" dirty="0"/>
              <a:t>에 반영</a:t>
            </a:r>
            <a:r>
              <a:rPr lang="ko-KR" altLang="en-US" dirty="0"/>
              <a:t>해준다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$ python</a:t>
            </a:r>
            <a:r>
              <a:rPr lang="ko-KR" altLang="en-US" b="1" dirty="0"/>
              <a:t> </a:t>
            </a:r>
            <a:r>
              <a:rPr lang="en-US" altLang="ko-KR" b="1" dirty="0" err="1"/>
              <a:t>manage.py</a:t>
            </a:r>
            <a:r>
              <a:rPr lang="ko-KR" altLang="en-US" b="1" dirty="0"/>
              <a:t> </a:t>
            </a:r>
            <a:r>
              <a:rPr lang="en-US" altLang="ko-KR" b="1" dirty="0" err="1"/>
              <a:t>makemigrations</a:t>
            </a:r>
            <a:endParaRPr lang="en-US" altLang="ko-KR" b="1" dirty="0"/>
          </a:p>
          <a:p>
            <a:endParaRPr lang="en-US" altLang="ko-KR" sz="700" b="1" dirty="0"/>
          </a:p>
          <a:p>
            <a:r>
              <a:rPr lang="en-US" altLang="ko-KR" b="1" dirty="0"/>
              <a:t>$ python </a:t>
            </a:r>
            <a:r>
              <a:rPr lang="en-US" altLang="ko-KR" b="1" dirty="0" err="1"/>
              <a:t>manage.py</a:t>
            </a:r>
            <a:r>
              <a:rPr lang="en-US" altLang="ko-KR" b="1" dirty="0"/>
              <a:t> migrate</a:t>
            </a:r>
          </a:p>
          <a:p>
            <a:endParaRPr lang="en-US" altLang="ko-KR" b="1" dirty="0"/>
          </a:p>
          <a:p>
            <a:r>
              <a:rPr lang="ko-KR" altLang="en-US" dirty="0"/>
              <a:t>앱 폴더 내 </a:t>
            </a:r>
            <a:r>
              <a:rPr lang="en-US" altLang="ko-KR" dirty="0" err="1"/>
              <a:t>admin.py</a:t>
            </a:r>
            <a:r>
              <a:rPr lang="ko-KR" altLang="en-US" dirty="0"/>
              <a:t>에 만든 모델을 등록해준다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7B1C57-FABC-254C-9DA7-02DEA7AA091F}"/>
              </a:ext>
            </a:extLst>
          </p:cNvPr>
          <p:cNvSpPr txBox="1"/>
          <p:nvPr/>
        </p:nvSpPr>
        <p:spPr>
          <a:xfrm>
            <a:off x="738229" y="4091515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 err="1"/>
              <a:t>admin.py</a:t>
            </a:r>
            <a:endParaRPr kumimoji="1" lang="ko-KR" altLang="en-US" sz="1600" dirty="0"/>
          </a:p>
        </p:txBody>
      </p:sp>
      <p:pic>
        <p:nvPicPr>
          <p:cNvPr id="11" name="그림 10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E0097C00-5332-A846-8C49-A18DFA595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600" y="1930731"/>
            <a:ext cx="5239171" cy="299653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E1E7E5-6448-A942-81A1-76B109F63958}"/>
              </a:ext>
            </a:extLst>
          </p:cNvPr>
          <p:cNvSpPr/>
          <p:nvPr/>
        </p:nvSpPr>
        <p:spPr>
          <a:xfrm>
            <a:off x="698048" y="4430069"/>
            <a:ext cx="4341771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C678DD"/>
                </a:solidFill>
                <a:latin typeface="Menlo" panose="020B0609030804020204" pitchFamily="49" charset="0"/>
              </a:rPr>
              <a:t>from</a:t>
            </a:r>
            <a:r>
              <a:rPr lang="en-US" altLang="ko-KR" dirty="0">
                <a:solidFill>
                  <a:srgbClr val="ABB2BF"/>
                </a:solidFill>
                <a:latin typeface="Menlo" panose="020B0609030804020204" pitchFamily="49" charset="0"/>
              </a:rPr>
              <a:t> .models </a:t>
            </a:r>
            <a:r>
              <a:rPr lang="en-US" altLang="ko-KR" dirty="0">
                <a:solidFill>
                  <a:srgbClr val="C678DD"/>
                </a:solidFill>
                <a:latin typeface="Menlo" panose="020B0609030804020204" pitchFamily="49" charset="0"/>
              </a:rPr>
              <a:t>import</a:t>
            </a:r>
            <a:r>
              <a:rPr lang="en-US" altLang="ko-KR" dirty="0">
                <a:solidFill>
                  <a:srgbClr val="ABB2BF"/>
                </a:solidFill>
                <a:latin typeface="Menlo" panose="020B0609030804020204" pitchFamily="49" charset="0"/>
              </a:rPr>
              <a:t> Article</a:t>
            </a:r>
          </a:p>
          <a:p>
            <a:br>
              <a:rPr lang="en-US" altLang="ko-KR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ko-KR" i="1" dirty="0">
                <a:solidFill>
                  <a:srgbClr val="5C6370"/>
                </a:solidFill>
                <a:latin typeface="Menlo" panose="020B0609030804020204" pitchFamily="49" charset="0"/>
              </a:rPr>
              <a:t># Register your models here.</a:t>
            </a:r>
            <a:endParaRPr lang="en-US" altLang="ko-KR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ko-KR" dirty="0" err="1">
                <a:solidFill>
                  <a:srgbClr val="ABB2BF"/>
                </a:solidFill>
                <a:latin typeface="Menlo" panose="020B0609030804020204" pitchFamily="49" charset="0"/>
              </a:rPr>
              <a:t>admin.site.register</a:t>
            </a:r>
            <a:r>
              <a:rPr lang="en-US" altLang="ko-KR" dirty="0">
                <a:solidFill>
                  <a:srgbClr val="ABB2BF"/>
                </a:solidFill>
                <a:latin typeface="Menlo" panose="020B0609030804020204" pitchFamily="49" charset="0"/>
              </a:rPr>
              <a:t>(Article)</a:t>
            </a:r>
            <a:endParaRPr lang="en-US" altLang="ko-KR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4C5EC55-4AAF-4A4A-AE0D-F2AFD3E7D842}"/>
              </a:ext>
            </a:extLst>
          </p:cNvPr>
          <p:cNvGrpSpPr/>
          <p:nvPr/>
        </p:nvGrpSpPr>
        <p:grpSpPr>
          <a:xfrm>
            <a:off x="6495627" y="4199467"/>
            <a:ext cx="5303888" cy="1520799"/>
            <a:chOff x="6495627" y="4199467"/>
            <a:chExt cx="5303888" cy="1520799"/>
          </a:xfrm>
        </p:grpSpPr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6CA3D242-ECDA-9B4E-94F8-6DC62FB412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8427" y="4199467"/>
              <a:ext cx="345440" cy="1083733"/>
            </a:xfrm>
            <a:prstGeom prst="straightConnector1">
              <a:avLst/>
            </a:prstGeom>
            <a:ln w="38100">
              <a:solidFill>
                <a:srgbClr val="EB521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785B83-610F-4C4C-97E1-957AB2C66886}"/>
                </a:ext>
              </a:extLst>
            </p:cNvPr>
            <p:cNvSpPr txBox="1"/>
            <p:nvPr/>
          </p:nvSpPr>
          <p:spPr>
            <a:xfrm>
              <a:off x="6495627" y="5350934"/>
              <a:ext cx="53038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/>
                <a:t>Add</a:t>
              </a:r>
              <a:r>
                <a:rPr kumimoji="1" lang="ko-KR" altLang="en-US" dirty="0" err="1"/>
                <a:t>를</a:t>
              </a:r>
              <a:r>
                <a:rPr kumimoji="1" lang="ko-KR" altLang="en-US" dirty="0"/>
                <a:t> 누르고 직접 </a:t>
              </a:r>
              <a:r>
                <a:rPr kumimoji="1" lang="en-US" altLang="ko-KR" dirty="0"/>
                <a:t>Article</a:t>
              </a:r>
              <a:r>
                <a:rPr kumimoji="1" lang="ko-KR" altLang="en-US" dirty="0"/>
                <a:t>을 </a:t>
              </a:r>
              <a:r>
                <a:rPr kumimoji="1" lang="en-US" altLang="ko-KR" dirty="0"/>
                <a:t>DB</a:t>
              </a:r>
              <a:r>
                <a:rPr kumimoji="1" lang="ko-KR" altLang="en-US" dirty="0"/>
                <a:t>에 생성해보아요</a:t>
              </a:r>
              <a:r>
                <a:rPr kumimoji="1" lang="en-US" altLang="ko-KR" dirty="0"/>
                <a:t>!</a:t>
              </a:r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4756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7EEAADE-0602-47CB-AE82-4C6757C3E8BA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18E97-F4F1-42C4-B580-8579E3DBF1E9}"/>
              </a:ext>
            </a:extLst>
          </p:cNvPr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NE</a:t>
            </a:r>
            <a:r>
              <a:rPr lang="en-US" altLang="ko-KR" sz="1400" b="1" dirty="0">
                <a:solidFill>
                  <a:srgbClr val="FF9E1A"/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T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LIKELION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F0FC3C-A3B8-2443-B2F3-CC17AC2C32AD}"/>
              </a:ext>
            </a:extLst>
          </p:cNvPr>
          <p:cNvSpPr txBox="1"/>
          <p:nvPr/>
        </p:nvSpPr>
        <p:spPr>
          <a:xfrm>
            <a:off x="609961" y="502221"/>
            <a:ext cx="4843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100" dirty="0">
                <a:latin typeface="Abadi" panose="020B0604020104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10</a:t>
            </a:r>
            <a:r>
              <a:rPr lang="ko-KR" altLang="en-US" sz="2400" b="1" spc="100" dirty="0">
                <a:latin typeface="Abadi" panose="020B0604020104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기의 미래가 밝습니다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18BC7E-06C0-034B-8C9C-30D2BACB24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341" y="1051903"/>
            <a:ext cx="3409965" cy="30007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8A704B2-B8BB-0946-9440-FC56982776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51" y="3201692"/>
            <a:ext cx="3640639" cy="300076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D6D0BBB-C4C8-6E4B-A1F2-00E5AFAD37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267" y="3643745"/>
            <a:ext cx="4608114" cy="25587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91FF946-3656-F349-A157-A7E431BB4C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724" y="717620"/>
            <a:ext cx="4532892" cy="240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547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7EEAADE-0602-47CB-AE82-4C6757C3E8BA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18E97-F4F1-42C4-B580-8579E3DBF1E9}"/>
              </a:ext>
            </a:extLst>
          </p:cNvPr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NE</a:t>
            </a:r>
            <a:r>
              <a:rPr lang="en-US" altLang="ko-KR" sz="1400" b="1" dirty="0">
                <a:solidFill>
                  <a:srgbClr val="FF9E1A"/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T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LIKELION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39F6E8-F914-4777-8886-B9AA04FDCD85}"/>
              </a:ext>
            </a:extLst>
          </p:cNvPr>
          <p:cNvSpPr txBox="1"/>
          <p:nvPr/>
        </p:nvSpPr>
        <p:spPr>
          <a:xfrm>
            <a:off x="602762" y="307821"/>
            <a:ext cx="3911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100">
                <a:latin typeface="Abadi" panose="020B0604020104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Model</a:t>
            </a:r>
            <a:endParaRPr lang="ko-KR" altLang="en-US" sz="2400" b="1" spc="100" dirty="0">
              <a:latin typeface="Abadi" panose="020B0604020104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973308-C266-43A7-AA27-A06557441CFC}"/>
              </a:ext>
            </a:extLst>
          </p:cNvPr>
          <p:cNvSpPr txBox="1"/>
          <p:nvPr/>
        </p:nvSpPr>
        <p:spPr>
          <a:xfrm>
            <a:off x="602762" y="745364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오브젝트 생성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7C912C7-A9BC-4548-8A0B-74136D3BB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16" y="1490684"/>
            <a:ext cx="3004019" cy="19182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9FEE6A9-8572-0843-B27B-6DC74BC6FF50}"/>
              </a:ext>
            </a:extLst>
          </p:cNvPr>
          <p:cNvSpPr txBox="1"/>
          <p:nvPr/>
        </p:nvSpPr>
        <p:spPr>
          <a:xfrm>
            <a:off x="622204" y="3506552"/>
            <a:ext cx="3797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생성은 됐는데 </a:t>
            </a:r>
            <a:r>
              <a:rPr lang="en-US" altLang="ko-KR" sz="1400" dirty="0"/>
              <a:t>object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구분하기가 어렵네</a:t>
            </a:r>
            <a:r>
              <a:rPr lang="en-US" altLang="ko-KR" sz="1400" dirty="0"/>
              <a:t>..?</a:t>
            </a:r>
            <a:endParaRPr lang="ko-KR" altLang="en-US" sz="1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F0EB3F-396C-C548-B0AA-35E064DEBCA6}"/>
              </a:ext>
            </a:extLst>
          </p:cNvPr>
          <p:cNvSpPr/>
          <p:nvPr/>
        </p:nvSpPr>
        <p:spPr>
          <a:xfrm>
            <a:off x="5482046" y="2046057"/>
            <a:ext cx="6096000" cy="1384995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C678DD"/>
                </a:solidFill>
                <a:latin typeface="Menlo" panose="020B0609030804020204" pitchFamily="49" charset="0"/>
              </a:rPr>
              <a:t>class</a:t>
            </a:r>
            <a:r>
              <a:rPr lang="en-US" altLang="ko-KR" sz="1400" dirty="0">
                <a:solidFill>
                  <a:srgbClr val="E5C07B"/>
                </a:solidFill>
                <a:latin typeface="Menlo" panose="020B0609030804020204" pitchFamily="49" charset="0"/>
              </a:rPr>
              <a:t> Article(</a:t>
            </a:r>
            <a:r>
              <a:rPr lang="en-US" altLang="ko-KR" sz="1400" dirty="0" err="1">
                <a:solidFill>
                  <a:srgbClr val="E5C07B"/>
                </a:solidFill>
                <a:latin typeface="Menlo" panose="020B0609030804020204" pitchFamily="49" charset="0"/>
              </a:rPr>
              <a:t>models.Model</a:t>
            </a:r>
            <a:r>
              <a:rPr lang="en-US" altLang="ko-KR" sz="1400" dirty="0">
                <a:solidFill>
                  <a:srgbClr val="E5C07B"/>
                </a:solidFill>
                <a:latin typeface="Menlo" panose="020B0609030804020204" pitchFamily="49" charset="0"/>
              </a:rPr>
              <a:t>)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    title </a:t>
            </a:r>
            <a:r>
              <a:rPr lang="en-US" altLang="ko-KR" sz="1400" dirty="0">
                <a:solidFill>
                  <a:srgbClr val="C678DD"/>
                </a:solidFill>
                <a:latin typeface="Menlo" panose="020B0609030804020204" pitchFamily="49" charset="0"/>
              </a:rPr>
              <a:t>=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ko-KR" sz="1400" dirty="0" err="1">
                <a:solidFill>
                  <a:srgbClr val="ABB2BF"/>
                </a:solidFill>
                <a:latin typeface="Menlo" panose="020B0609030804020204" pitchFamily="49" charset="0"/>
              </a:rPr>
              <a:t>models.CharField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ko-KR" sz="1400" dirty="0" err="1">
                <a:solidFill>
                  <a:srgbClr val="D19A66"/>
                </a:solidFill>
                <a:latin typeface="Menlo" panose="020B0609030804020204" pitchFamily="49" charset="0"/>
              </a:rPr>
              <a:t>max_length</a:t>
            </a:r>
            <a:r>
              <a:rPr lang="en-US" altLang="ko-KR" sz="1400" dirty="0">
                <a:solidFill>
                  <a:srgbClr val="C678DD"/>
                </a:solidFill>
                <a:latin typeface="Menlo" panose="020B0609030804020204" pitchFamily="49" charset="0"/>
              </a:rPr>
              <a:t>=</a:t>
            </a:r>
            <a:r>
              <a:rPr lang="en-US" altLang="ko-KR" sz="1400" dirty="0">
                <a:solidFill>
                  <a:srgbClr val="D19A66"/>
                </a:solidFill>
                <a:latin typeface="Menlo" panose="020B0609030804020204" pitchFamily="49" charset="0"/>
              </a:rPr>
              <a:t>100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    content </a:t>
            </a:r>
            <a:r>
              <a:rPr lang="en-US" altLang="ko-KR" sz="1400" dirty="0">
                <a:solidFill>
                  <a:srgbClr val="C678DD"/>
                </a:solidFill>
                <a:latin typeface="Menlo" panose="020B0609030804020204" pitchFamily="49" charset="0"/>
              </a:rPr>
              <a:t>=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ko-KR" sz="1400" dirty="0" err="1">
                <a:solidFill>
                  <a:srgbClr val="ABB2BF"/>
                </a:solidFill>
                <a:latin typeface="Menlo" panose="020B0609030804020204" pitchFamily="49" charset="0"/>
              </a:rPr>
              <a:t>models.TextField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()</a:t>
            </a:r>
          </a:p>
          <a:p>
            <a:b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    </a:t>
            </a:r>
            <a:r>
              <a:rPr lang="en-US" altLang="ko-KR" sz="1400" dirty="0">
                <a:solidFill>
                  <a:srgbClr val="C678DD"/>
                </a:solidFill>
                <a:latin typeface="Menlo" panose="020B0609030804020204" pitchFamily="49" charset="0"/>
              </a:rPr>
              <a:t>def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ko-KR" sz="1400" dirty="0">
                <a:solidFill>
                  <a:srgbClr val="56B6C2"/>
                </a:solidFill>
                <a:latin typeface="Menlo" panose="020B0609030804020204" pitchFamily="49" charset="0"/>
              </a:rPr>
              <a:t>__str__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ko-KR" sz="1400" dirty="0">
                <a:solidFill>
                  <a:srgbClr val="D19A66"/>
                </a:solidFill>
                <a:latin typeface="Menlo" panose="020B0609030804020204" pitchFamily="49" charset="0"/>
              </a:rPr>
              <a:t>self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US" altLang="ko-KR" sz="1400" dirty="0">
                <a:solidFill>
                  <a:srgbClr val="C678DD"/>
                </a:solidFill>
                <a:latin typeface="Menlo" panose="020B0609030804020204" pitchFamily="49" charset="0"/>
              </a:rPr>
              <a:t>        return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ko-KR" sz="1400" dirty="0" err="1">
                <a:solidFill>
                  <a:srgbClr val="E06C75"/>
                </a:solidFill>
                <a:latin typeface="Menlo" panose="020B0609030804020204" pitchFamily="49" charset="0"/>
              </a:rPr>
              <a:t>self</a:t>
            </a:r>
            <a:r>
              <a:rPr lang="en-US" altLang="ko-KR" sz="1400" dirty="0" err="1">
                <a:solidFill>
                  <a:srgbClr val="ABB2BF"/>
                </a:solidFill>
                <a:latin typeface="Menlo" panose="020B0609030804020204" pitchFamily="49" charset="0"/>
              </a:rPr>
              <a:t>.title</a:t>
            </a:r>
            <a:endParaRPr lang="en-US" altLang="ko-KR" sz="1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983F597-0C9B-924C-ACBF-E5E19587F130}"/>
              </a:ext>
            </a:extLst>
          </p:cNvPr>
          <p:cNvGrpSpPr/>
          <p:nvPr/>
        </p:nvGrpSpPr>
        <p:grpSpPr>
          <a:xfrm>
            <a:off x="5329722" y="3629421"/>
            <a:ext cx="6917278" cy="1292662"/>
            <a:chOff x="1507016" y="5177720"/>
            <a:chExt cx="6917278" cy="129266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D83A00-6F4E-46C9-B0EC-64539EE8D4A0}"/>
                </a:ext>
              </a:extLst>
            </p:cNvPr>
            <p:cNvSpPr txBox="1"/>
            <p:nvPr/>
          </p:nvSpPr>
          <p:spPr>
            <a:xfrm>
              <a:off x="1507016" y="5177720"/>
              <a:ext cx="6917278" cy="1292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__str__</a:t>
              </a:r>
              <a:r>
                <a:rPr lang="ko-KR" altLang="en-US" sz="2000" b="1" dirty="0"/>
                <a:t> </a:t>
              </a:r>
              <a:r>
                <a:rPr lang="en-US" altLang="ko-KR" sz="2000" b="1" dirty="0"/>
                <a:t>?</a:t>
              </a:r>
            </a:p>
            <a:p>
              <a:endParaRPr lang="en-US" altLang="ko-KR" sz="600" dirty="0"/>
            </a:p>
            <a:p>
              <a:r>
                <a:rPr lang="en-US" altLang="ko-KR" sz="1600" dirty="0"/>
                <a:t>Article</a:t>
              </a:r>
              <a:r>
                <a:rPr lang="ko-KR" altLang="en-US" sz="1600" dirty="0"/>
                <a:t> 모델로 만든 오브젝트 자체를 출력</a:t>
              </a:r>
              <a:r>
                <a:rPr lang="en-US" altLang="ko-KR" sz="1600" dirty="0"/>
                <a:t>(print)</a:t>
              </a:r>
              <a:r>
                <a:rPr lang="ko-KR" altLang="en-US" sz="1600" dirty="0"/>
                <a:t>할 때 값을 </a:t>
              </a:r>
              <a:r>
                <a:rPr lang="en-US" altLang="ko-KR" sz="1600" dirty="0"/>
                <a:t>title</a:t>
              </a:r>
              <a:r>
                <a:rPr lang="ko-KR" altLang="en-US" sz="1600" dirty="0"/>
                <a:t>로 할래</a:t>
              </a:r>
              <a:r>
                <a:rPr lang="en-US" altLang="ko-KR" sz="1600" dirty="0"/>
                <a:t>!</a:t>
              </a:r>
            </a:p>
            <a:p>
              <a:endParaRPr lang="en-US" altLang="ko-KR" sz="400" dirty="0"/>
            </a:p>
            <a:p>
              <a:r>
                <a:rPr lang="ko-KR" altLang="en-US" sz="1400" dirty="0"/>
                <a:t>     모델       </a:t>
              </a:r>
              <a:r>
                <a:rPr lang="en-US" altLang="ko-KR" sz="1400" dirty="0"/>
                <a:t>= </a:t>
              </a:r>
              <a:r>
                <a:rPr lang="ko-KR" altLang="en-US" sz="1400" dirty="0"/>
                <a:t>   클래스   </a:t>
              </a:r>
              <a:r>
                <a:rPr lang="en-US" altLang="ko-KR" sz="1400" dirty="0"/>
                <a:t>= </a:t>
              </a:r>
              <a:r>
                <a:rPr lang="ko-KR" altLang="en-US" sz="1400" dirty="0"/>
                <a:t> </a:t>
              </a:r>
              <a:r>
                <a:rPr lang="ko-KR" altLang="en-US" sz="1400" dirty="0" err="1"/>
                <a:t>붕어빵틀</a:t>
              </a:r>
              <a:endParaRPr lang="en-US" altLang="ko-KR" sz="1400" dirty="0"/>
            </a:p>
            <a:p>
              <a:endParaRPr lang="en-US" altLang="ko-KR" sz="400" dirty="0"/>
            </a:p>
            <a:p>
              <a:r>
                <a:rPr lang="ko-KR" altLang="en-US" sz="1400" dirty="0"/>
                <a:t>     오브젝트  </a:t>
              </a:r>
              <a:r>
                <a:rPr lang="en-US" altLang="ko-KR" sz="1400" dirty="0"/>
                <a:t>= </a:t>
              </a:r>
              <a:r>
                <a:rPr lang="ko-KR" altLang="en-US" sz="1400" dirty="0"/>
                <a:t> 인스턴스  </a:t>
              </a:r>
              <a:r>
                <a:rPr lang="en-US" altLang="ko-KR" sz="1400" dirty="0"/>
                <a:t>= </a:t>
              </a:r>
              <a:r>
                <a:rPr lang="ko-KR" altLang="en-US" sz="1400" dirty="0"/>
                <a:t> 붕어빵</a:t>
              </a:r>
            </a:p>
          </p:txBody>
        </p:sp>
        <p:pic>
          <p:nvPicPr>
            <p:cNvPr id="16" name="그림 15" descr="못, 철물이(가) 표시된 사진&#10;&#10;자동 생성된 설명">
              <a:extLst>
                <a:ext uri="{FF2B5EF4-FFF2-40B4-BE49-F238E27FC236}">
                  <a16:creationId xmlns:a16="http://schemas.microsoft.com/office/drawing/2014/main" id="{DF1C549A-762E-E04D-882D-C4539B078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2665" y="5940686"/>
              <a:ext cx="199042" cy="199042"/>
            </a:xfrm>
            <a:prstGeom prst="rect">
              <a:avLst/>
            </a:prstGeom>
          </p:spPr>
        </p:pic>
        <p:pic>
          <p:nvPicPr>
            <p:cNvPr id="18" name="그림 17" descr="못, 철물이(가) 표시된 사진&#10;&#10;자동 생성된 설명">
              <a:extLst>
                <a:ext uri="{FF2B5EF4-FFF2-40B4-BE49-F238E27FC236}">
                  <a16:creationId xmlns:a16="http://schemas.microsoft.com/office/drawing/2014/main" id="{ACA2614A-A2CC-2546-9502-C57A809E5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2665" y="6208474"/>
              <a:ext cx="199042" cy="199042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60BD1E5-4B0A-D349-8E9D-E1DA5EF85EB6}"/>
              </a:ext>
            </a:extLst>
          </p:cNvPr>
          <p:cNvSpPr txBox="1"/>
          <p:nvPr/>
        </p:nvSpPr>
        <p:spPr>
          <a:xfrm>
            <a:off x="5482046" y="1707503"/>
            <a:ext cx="1247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err="1"/>
              <a:t>models.py</a:t>
            </a:r>
            <a:endParaRPr kumimoji="1" lang="en-US" altLang="ko-KR" sz="16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6510227-8D0A-914F-AE70-A6448CACB8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35" y="3986995"/>
            <a:ext cx="2997200" cy="19685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283AD6F-BD9A-B346-876F-99199D2637EE}"/>
              </a:ext>
            </a:extLst>
          </p:cNvPr>
          <p:cNvSpPr txBox="1"/>
          <p:nvPr/>
        </p:nvSpPr>
        <p:spPr>
          <a:xfrm>
            <a:off x="691016" y="6040989"/>
            <a:ext cx="833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Good~!</a:t>
            </a:r>
            <a:endParaRPr lang="ko-KR" altLang="en-US" sz="1400" b="1" dirty="0"/>
          </a:p>
        </p:txBody>
      </p:sp>
      <p:sp>
        <p:nvSpPr>
          <p:cNvPr id="24" name="왼쪽으로 구부러진 화살표[C] 23">
            <a:extLst>
              <a:ext uri="{FF2B5EF4-FFF2-40B4-BE49-F238E27FC236}">
                <a16:creationId xmlns:a16="http://schemas.microsoft.com/office/drawing/2014/main" id="{BDF46D82-C559-0D43-B9A3-7671421ECC85}"/>
              </a:ext>
            </a:extLst>
          </p:cNvPr>
          <p:cNvSpPr/>
          <p:nvPr/>
        </p:nvSpPr>
        <p:spPr>
          <a:xfrm>
            <a:off x="4026541" y="2776587"/>
            <a:ext cx="900650" cy="2082630"/>
          </a:xfrm>
          <a:prstGeom prst="curvedLeftArrow">
            <a:avLst>
              <a:gd name="adj1" fmla="val 23449"/>
              <a:gd name="adj2" fmla="val 50000"/>
              <a:gd name="adj3" fmla="val 25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800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7EEAADE-0602-47CB-AE82-4C6757C3E8BA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18E97-F4F1-42C4-B580-8579E3DBF1E9}"/>
              </a:ext>
            </a:extLst>
          </p:cNvPr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NE</a:t>
            </a:r>
            <a:r>
              <a:rPr lang="en-US" altLang="ko-KR" sz="1400" b="1" dirty="0">
                <a:solidFill>
                  <a:srgbClr val="FF9E1A"/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T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LIKELION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39F6E8-F914-4777-8886-B9AA04FDCD85}"/>
              </a:ext>
            </a:extLst>
          </p:cNvPr>
          <p:cNvSpPr txBox="1"/>
          <p:nvPr/>
        </p:nvSpPr>
        <p:spPr>
          <a:xfrm>
            <a:off x="602762" y="307821"/>
            <a:ext cx="3911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100" dirty="0">
                <a:latin typeface="Abadi" panose="020B0604020104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Model</a:t>
            </a:r>
            <a:endParaRPr lang="ko-KR" altLang="en-US" sz="2400" b="1" spc="100" dirty="0">
              <a:latin typeface="Abadi" panose="020B0604020104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973308-C266-43A7-AA27-A06557441CFC}"/>
              </a:ext>
            </a:extLst>
          </p:cNvPr>
          <p:cNvSpPr txBox="1"/>
          <p:nvPr/>
        </p:nvSpPr>
        <p:spPr>
          <a:xfrm>
            <a:off x="602762" y="745364"/>
            <a:ext cx="3098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ORM (Object Relational Mapping)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A5E676-D7D7-364B-AAC0-23EFC4C01944}"/>
              </a:ext>
            </a:extLst>
          </p:cNvPr>
          <p:cNvSpPr txBox="1"/>
          <p:nvPr/>
        </p:nvSpPr>
        <p:spPr>
          <a:xfrm>
            <a:off x="1654143" y="1263538"/>
            <a:ext cx="888371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/>
              <a:t>모델을 가지고 글을 생성</a:t>
            </a:r>
            <a:r>
              <a:rPr kumimoji="1" lang="en-US" altLang="ko-KR" b="1" dirty="0"/>
              <a:t>(Create)</a:t>
            </a:r>
            <a:r>
              <a:rPr kumimoji="1" lang="ko-KR" altLang="en-US" b="1" dirty="0"/>
              <a:t>하고 조회</a:t>
            </a:r>
            <a:r>
              <a:rPr kumimoji="1" lang="en-US" altLang="ko-KR" b="1" dirty="0"/>
              <a:t>(Read)</a:t>
            </a:r>
            <a:r>
              <a:rPr kumimoji="1" lang="ko-KR" altLang="en-US" b="1" dirty="0"/>
              <a:t>하기 위해 </a:t>
            </a:r>
            <a:r>
              <a:rPr kumimoji="1" lang="en-US" altLang="ko-KR" b="1" dirty="0" err="1"/>
              <a:t>django</a:t>
            </a:r>
            <a:r>
              <a:rPr kumimoji="1" lang="ko-KR" altLang="en-US" b="1" dirty="0"/>
              <a:t>의 </a:t>
            </a:r>
            <a:r>
              <a:rPr kumimoji="1" lang="en-US" altLang="ko-KR" b="1" dirty="0"/>
              <a:t>ORM</a:t>
            </a:r>
            <a:r>
              <a:rPr kumimoji="1" lang="ko-KR" altLang="en-US" b="1" dirty="0"/>
              <a:t>을 사용</a:t>
            </a:r>
            <a:r>
              <a:rPr kumimoji="1" lang="en-US" altLang="ko-KR" b="1" dirty="0"/>
              <a:t>!</a:t>
            </a:r>
            <a:endParaRPr kumimoji="1" lang="en-US" altLang="ko-KR" sz="1400" dirty="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A5D16290-D62A-C745-B507-3A8D3100E04D}"/>
              </a:ext>
            </a:extLst>
          </p:cNvPr>
          <p:cNvSpPr/>
          <p:nvPr/>
        </p:nvSpPr>
        <p:spPr>
          <a:xfrm>
            <a:off x="1668293" y="2050474"/>
            <a:ext cx="4073237" cy="3851562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DC5D3DD-B5CF-1A40-9485-380D07C7A3B4}"/>
              </a:ext>
            </a:extLst>
          </p:cNvPr>
          <p:cNvSpPr/>
          <p:nvPr/>
        </p:nvSpPr>
        <p:spPr>
          <a:xfrm>
            <a:off x="6328065" y="2050474"/>
            <a:ext cx="4073237" cy="3851562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C30C81-6ECF-A045-AC8E-AE15F0C91605}"/>
              </a:ext>
            </a:extLst>
          </p:cNvPr>
          <p:cNvSpPr txBox="1"/>
          <p:nvPr/>
        </p:nvSpPr>
        <p:spPr>
          <a:xfrm>
            <a:off x="3175595" y="2211882"/>
            <a:ext cx="887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Create</a:t>
            </a:r>
            <a:endParaRPr kumimoji="1"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FFE355-D1C5-384D-9672-3165F710E068}"/>
              </a:ext>
            </a:extLst>
          </p:cNvPr>
          <p:cNvSpPr txBox="1"/>
          <p:nvPr/>
        </p:nvSpPr>
        <p:spPr>
          <a:xfrm>
            <a:off x="7995250" y="2211882"/>
            <a:ext cx="725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Read</a:t>
            </a:r>
            <a:endParaRPr kumimoji="1"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818249-24F5-DC4C-AAB9-92E481A251D1}"/>
              </a:ext>
            </a:extLst>
          </p:cNvPr>
          <p:cNvSpPr txBox="1"/>
          <p:nvPr/>
        </p:nvSpPr>
        <p:spPr>
          <a:xfrm>
            <a:off x="1999761" y="3033141"/>
            <a:ext cx="2912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&lt;</a:t>
            </a:r>
            <a:r>
              <a:rPr kumimoji="1" lang="ko-KR" altLang="en-US" dirty="0"/>
              <a:t>모델명</a:t>
            </a:r>
            <a:r>
              <a:rPr kumimoji="1" lang="en-US" altLang="ko-KR" dirty="0"/>
              <a:t>&gt;.</a:t>
            </a:r>
            <a:r>
              <a:rPr kumimoji="1" lang="en-US" altLang="ko-KR" dirty="0" err="1"/>
              <a:t>objects.create</a:t>
            </a:r>
            <a:r>
              <a:rPr kumimoji="1" lang="en-US" altLang="ko-KR" dirty="0"/>
              <a:t>( )</a:t>
            </a:r>
            <a:endParaRPr kumimoji="1"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57034F-ABB5-1B4B-B73E-233993FB22EC}"/>
              </a:ext>
            </a:extLst>
          </p:cNvPr>
          <p:cNvSpPr txBox="1"/>
          <p:nvPr/>
        </p:nvSpPr>
        <p:spPr>
          <a:xfrm>
            <a:off x="6649021" y="3000527"/>
            <a:ext cx="2502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&lt;</a:t>
            </a:r>
            <a:r>
              <a:rPr kumimoji="1" lang="ko-KR" altLang="en-US" dirty="0"/>
              <a:t>모델명</a:t>
            </a:r>
            <a:r>
              <a:rPr kumimoji="1" lang="en-US" altLang="ko-KR" dirty="0"/>
              <a:t>&gt;.</a:t>
            </a:r>
            <a:r>
              <a:rPr kumimoji="1" lang="en-US" altLang="ko-KR" dirty="0" err="1"/>
              <a:t>objects.all</a:t>
            </a:r>
            <a:r>
              <a:rPr kumimoji="1" lang="en-US" altLang="ko-KR" dirty="0"/>
              <a:t>( )</a:t>
            </a:r>
            <a:endParaRPr kumimoji="1"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03A3EC-D739-684C-9985-85486D207727}"/>
              </a:ext>
            </a:extLst>
          </p:cNvPr>
          <p:cNvSpPr txBox="1"/>
          <p:nvPr/>
        </p:nvSpPr>
        <p:spPr>
          <a:xfrm>
            <a:off x="6649021" y="3802057"/>
            <a:ext cx="261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&lt;</a:t>
            </a:r>
            <a:r>
              <a:rPr kumimoji="1" lang="ko-KR" altLang="en-US" dirty="0"/>
              <a:t>모델명</a:t>
            </a:r>
            <a:r>
              <a:rPr kumimoji="1" lang="en-US" altLang="ko-KR" dirty="0"/>
              <a:t>&gt;.</a:t>
            </a:r>
            <a:r>
              <a:rPr kumimoji="1" lang="en-US" altLang="ko-KR" dirty="0" err="1"/>
              <a:t>objects.get</a:t>
            </a:r>
            <a:r>
              <a:rPr kumimoji="1" lang="en-US" altLang="ko-KR" dirty="0"/>
              <a:t>( )</a:t>
            </a:r>
            <a:endParaRPr kumimoji="1"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E6BD7A-9DAA-F843-8EAB-88A7F43F1345}"/>
              </a:ext>
            </a:extLst>
          </p:cNvPr>
          <p:cNvSpPr txBox="1"/>
          <p:nvPr/>
        </p:nvSpPr>
        <p:spPr>
          <a:xfrm>
            <a:off x="6649021" y="4755056"/>
            <a:ext cx="2739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&lt;</a:t>
            </a:r>
            <a:r>
              <a:rPr kumimoji="1" lang="ko-KR" altLang="en-US" dirty="0"/>
              <a:t>모델명</a:t>
            </a:r>
            <a:r>
              <a:rPr kumimoji="1" lang="en-US" altLang="ko-KR" dirty="0"/>
              <a:t>&gt;.</a:t>
            </a:r>
            <a:r>
              <a:rPr kumimoji="1" lang="en-US" altLang="ko-KR" dirty="0" err="1"/>
              <a:t>objects.filter</a:t>
            </a:r>
            <a:r>
              <a:rPr kumimoji="1" lang="en-US" altLang="ko-KR" dirty="0"/>
              <a:t>( )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9222BC-39F8-2E42-AF89-7C3067E86F1A}"/>
              </a:ext>
            </a:extLst>
          </p:cNvPr>
          <p:cNvSpPr txBox="1"/>
          <p:nvPr/>
        </p:nvSpPr>
        <p:spPr>
          <a:xfrm>
            <a:off x="6649021" y="4147427"/>
            <a:ext cx="3706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00" dirty="0">
                <a:solidFill>
                  <a:schemeClr val="bg1">
                    <a:lumMod val="50000"/>
                  </a:schemeClr>
                </a:solidFill>
              </a:rPr>
              <a:t>* </a:t>
            </a:r>
            <a:r>
              <a:rPr kumimoji="1" lang="en-US" altLang="ko-KR" sz="10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kumimoji="1" lang="ko-KR" altLang="en-US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ko-KR" sz="1000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kumimoji="1" lang="ko-KR" altLang="en-US" sz="1000" dirty="0">
                <a:solidFill>
                  <a:schemeClr val="bg1">
                    <a:lumMod val="50000"/>
                  </a:schemeClr>
                </a:solidFill>
              </a:rPr>
              <a:t>안의 조건에 맞는 인스턴스가 없거나 하나 이상이면 에러</a:t>
            </a:r>
            <a:r>
              <a:rPr kumimoji="1" lang="en-US" altLang="ko-KR" sz="1000" dirty="0">
                <a:solidFill>
                  <a:schemeClr val="bg1">
                    <a:lumMod val="50000"/>
                  </a:schemeClr>
                </a:solidFill>
              </a:rPr>
              <a:t>!</a:t>
            </a:r>
            <a:endParaRPr kumimoji="1"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2B6B7D-7114-A447-91B9-7B94C86C352E}"/>
              </a:ext>
            </a:extLst>
          </p:cNvPr>
          <p:cNvSpPr txBox="1"/>
          <p:nvPr/>
        </p:nvSpPr>
        <p:spPr>
          <a:xfrm>
            <a:off x="6649021" y="5106044"/>
            <a:ext cx="27270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00" dirty="0">
                <a:solidFill>
                  <a:schemeClr val="bg1">
                    <a:lumMod val="50000"/>
                  </a:schemeClr>
                </a:solidFill>
              </a:rPr>
              <a:t>* </a:t>
            </a:r>
            <a:r>
              <a:rPr kumimoji="1" lang="en-US" altLang="ko-KR" sz="10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kumimoji="1" lang="ko-KR" altLang="en-US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ko-KR" sz="1000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kumimoji="1" lang="ko-KR" altLang="en-US" sz="1000" dirty="0">
                <a:solidFill>
                  <a:schemeClr val="bg1">
                    <a:lumMod val="50000"/>
                  </a:schemeClr>
                </a:solidFill>
              </a:rPr>
              <a:t>안의 조건에 맞는 모든 인스턴스의 배열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242623-B8F9-704D-8398-66DA56C2F3B7}"/>
              </a:ext>
            </a:extLst>
          </p:cNvPr>
          <p:cNvSpPr txBox="1"/>
          <p:nvPr/>
        </p:nvSpPr>
        <p:spPr>
          <a:xfrm>
            <a:off x="1979022" y="3695915"/>
            <a:ext cx="3140276" cy="1326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( )</a:t>
            </a:r>
            <a:r>
              <a:rPr kumimoji="1" lang="ko-KR" altLang="en-US" sz="1200" dirty="0"/>
              <a:t> 안에는 우리가 정의한 필드의 값을 지정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pPr>
              <a:lnSpc>
                <a:spcPct val="120000"/>
              </a:lnSpc>
            </a:pPr>
            <a:r>
              <a:rPr kumimoji="1" lang="en-US" altLang="ko-KR" sz="1200" dirty="0"/>
              <a:t>ex) </a:t>
            </a:r>
            <a:r>
              <a:rPr kumimoji="1" lang="en-US" altLang="ko-KR" sz="1200" dirty="0" err="1"/>
              <a:t>Person.objects.create</a:t>
            </a:r>
            <a:r>
              <a:rPr kumimoji="1" lang="en-US" altLang="ko-KR" sz="1200" dirty="0"/>
              <a:t>(</a:t>
            </a:r>
          </a:p>
          <a:p>
            <a:pPr>
              <a:lnSpc>
                <a:spcPct val="120000"/>
              </a:lnSpc>
            </a:pPr>
            <a:r>
              <a:rPr kumimoji="1" lang="en-US" altLang="ko-KR" sz="1200" dirty="0"/>
              <a:t>         name = “</a:t>
            </a:r>
            <a:r>
              <a:rPr kumimoji="1" lang="ko-KR" altLang="en-US" sz="1200" dirty="0"/>
              <a:t>민용</a:t>
            </a:r>
            <a:r>
              <a:rPr kumimoji="1" lang="en-US" altLang="ko-KR" sz="1200" dirty="0"/>
              <a:t>”</a:t>
            </a:r>
          </a:p>
          <a:p>
            <a:pPr>
              <a:lnSpc>
                <a:spcPct val="120000"/>
              </a:lnSpc>
            </a:pPr>
            <a:r>
              <a:rPr kumimoji="1" lang="ko-KR" altLang="en-US" sz="1200" dirty="0"/>
              <a:t>         </a:t>
            </a:r>
            <a:r>
              <a:rPr kumimoji="1" lang="en-US" altLang="ko-KR" sz="1200" dirty="0"/>
              <a:t>age = 26</a:t>
            </a:r>
          </a:p>
          <a:p>
            <a:pPr>
              <a:lnSpc>
                <a:spcPct val="120000"/>
              </a:lnSpc>
            </a:pPr>
            <a:r>
              <a:rPr kumimoji="1" lang="en-US" altLang="ko-KR" sz="1200" dirty="0"/>
              <a:t>     )</a:t>
            </a:r>
            <a:endParaRPr kumimoji="1" lang="ko-KR" altLang="en-US" sz="12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179E57A-5E8A-F74B-9AD3-030EBFBA6425}"/>
              </a:ext>
            </a:extLst>
          </p:cNvPr>
          <p:cNvSpPr/>
          <p:nvPr/>
        </p:nvSpPr>
        <p:spPr>
          <a:xfrm>
            <a:off x="3122470" y="6131141"/>
            <a:ext cx="6411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hlinkClick r:id="rId3"/>
              </a:rPr>
              <a:t>https://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hlinkClick r:id="rId3"/>
              </a:rPr>
              <a:t>docs.djangoproject.com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hlinkClick r:id="rId3"/>
              </a:rPr>
              <a:t>/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hlinkClick r:id="rId3"/>
              </a:rPr>
              <a:t>en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hlinkClick r:id="rId3"/>
              </a:rPr>
              <a:t>/3.1/topics/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hlinkClick r:id="rId3"/>
              </a:rPr>
              <a:t>db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hlinkClick r:id="rId3"/>
              </a:rPr>
              <a:t>/queries/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75E295-58CB-5748-8DC7-55264F8CEB9D}"/>
              </a:ext>
            </a:extLst>
          </p:cNvPr>
          <p:cNvSpPr txBox="1"/>
          <p:nvPr/>
        </p:nvSpPr>
        <p:spPr>
          <a:xfrm>
            <a:off x="6649023" y="3353442"/>
            <a:ext cx="1611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00" dirty="0">
                <a:solidFill>
                  <a:schemeClr val="bg1">
                    <a:lumMod val="50000"/>
                  </a:schemeClr>
                </a:solidFill>
              </a:rPr>
              <a:t>* 모든 인스턴스의 배열 </a:t>
            </a:r>
          </a:p>
        </p:txBody>
      </p:sp>
    </p:spTree>
    <p:extLst>
      <p:ext uri="{BB962C8B-B14F-4D97-AF65-F5344CB8AC3E}">
        <p14:creationId xmlns:p14="http://schemas.microsoft.com/office/powerpoint/2010/main" val="28069135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7EEAADE-0602-47CB-AE82-4C6757C3E8BA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18E97-F4F1-42C4-B580-8579E3DBF1E9}"/>
              </a:ext>
            </a:extLst>
          </p:cNvPr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NE</a:t>
            </a:r>
            <a:r>
              <a:rPr lang="en-US" altLang="ko-KR" sz="1400" b="1" dirty="0">
                <a:solidFill>
                  <a:srgbClr val="FF9E1A"/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T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LIKELION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39F6E8-F914-4777-8886-B9AA04FDCD85}"/>
              </a:ext>
            </a:extLst>
          </p:cNvPr>
          <p:cNvSpPr txBox="1"/>
          <p:nvPr/>
        </p:nvSpPr>
        <p:spPr>
          <a:xfrm>
            <a:off x="602762" y="307821"/>
            <a:ext cx="3911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100" dirty="0">
                <a:latin typeface="Abadi" panose="020B0604020104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Model</a:t>
            </a:r>
            <a:endParaRPr lang="ko-KR" altLang="en-US" sz="2400" b="1" spc="100" dirty="0">
              <a:latin typeface="Abadi" panose="020B0604020104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973308-C266-43A7-AA27-A06557441CFC}"/>
              </a:ext>
            </a:extLst>
          </p:cNvPr>
          <p:cNvSpPr txBox="1"/>
          <p:nvPr/>
        </p:nvSpPr>
        <p:spPr>
          <a:xfrm>
            <a:off x="602762" y="745364"/>
            <a:ext cx="1061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ORM Quiz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A5E676-D7D7-364B-AAC0-23EFC4C01944}"/>
              </a:ext>
            </a:extLst>
          </p:cNvPr>
          <p:cNvSpPr txBox="1"/>
          <p:nvPr/>
        </p:nvSpPr>
        <p:spPr>
          <a:xfrm>
            <a:off x="1082608" y="1356503"/>
            <a:ext cx="1002678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1. title</a:t>
            </a:r>
            <a:r>
              <a:rPr kumimoji="1" lang="ko-KR" altLang="en-US" b="1" dirty="0"/>
              <a:t>이 </a:t>
            </a:r>
            <a:r>
              <a:rPr kumimoji="1" lang="en-US" altLang="ko-KR" b="1" dirty="0"/>
              <a:t>‘</a:t>
            </a:r>
            <a:r>
              <a:rPr kumimoji="1" lang="ko-KR" altLang="en-US" b="1" dirty="0" err="1"/>
              <a:t>좋은날</a:t>
            </a:r>
            <a:r>
              <a:rPr kumimoji="1" lang="en-US" altLang="ko-KR" b="1" dirty="0"/>
              <a:t>’</a:t>
            </a:r>
            <a:r>
              <a:rPr kumimoji="1" lang="ko-KR" altLang="en-US" b="1" dirty="0"/>
              <a:t>이고 </a:t>
            </a:r>
            <a:r>
              <a:rPr kumimoji="1" lang="en-US" altLang="ko-KR" b="1" dirty="0"/>
              <a:t>content</a:t>
            </a:r>
            <a:r>
              <a:rPr kumimoji="1" lang="ko-KR" altLang="en-US" b="1" dirty="0"/>
              <a:t>가 </a:t>
            </a:r>
            <a:r>
              <a:rPr kumimoji="1" lang="en-US" altLang="ko-KR" b="1" dirty="0"/>
              <a:t>‘</a:t>
            </a:r>
            <a:r>
              <a:rPr kumimoji="1" lang="ko-KR" altLang="en-US" b="1" dirty="0"/>
              <a:t>눈물이 차 올라서 고갤 들어</a:t>
            </a:r>
            <a:r>
              <a:rPr kumimoji="1" lang="en-US" altLang="ko-KR" b="1" dirty="0"/>
              <a:t>’</a:t>
            </a:r>
            <a:r>
              <a:rPr kumimoji="1" lang="ko-KR" altLang="en-US" b="1" dirty="0"/>
              <a:t>인 </a:t>
            </a:r>
            <a:r>
              <a:rPr kumimoji="1" lang="en-US" altLang="ko-KR" b="1" dirty="0"/>
              <a:t>Article</a:t>
            </a:r>
            <a:r>
              <a:rPr kumimoji="1" lang="ko-KR" altLang="en-US" b="1" dirty="0"/>
              <a:t>을 </a:t>
            </a:r>
            <a:r>
              <a:rPr kumimoji="1" lang="en-US" altLang="ko-KR" b="1" dirty="0"/>
              <a:t>DB</a:t>
            </a:r>
            <a:r>
              <a:rPr kumimoji="1" lang="ko-KR" altLang="en-US" b="1" dirty="0"/>
              <a:t>에 생성한다면</a:t>
            </a:r>
            <a:r>
              <a:rPr kumimoji="1" lang="en-US" altLang="ko-KR" b="1" dirty="0"/>
              <a:t>?</a:t>
            </a:r>
            <a:r>
              <a:rPr kumimoji="1" lang="ko-KR" altLang="en-US" b="1" dirty="0"/>
              <a:t> </a:t>
            </a:r>
            <a:endParaRPr kumimoji="1" lang="en-US" altLang="ko-KR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F341F7-0F77-7447-8691-0A3AA7AD71BF}"/>
              </a:ext>
            </a:extLst>
          </p:cNvPr>
          <p:cNvSpPr txBox="1"/>
          <p:nvPr/>
        </p:nvSpPr>
        <p:spPr>
          <a:xfrm>
            <a:off x="1133516" y="3040095"/>
            <a:ext cx="4442948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2. DB</a:t>
            </a:r>
            <a:r>
              <a:rPr kumimoji="1" lang="ko-KR" altLang="en-US" b="1" dirty="0"/>
              <a:t>에 있는 모든 </a:t>
            </a:r>
            <a:r>
              <a:rPr kumimoji="1" lang="en-US" altLang="ko-KR" b="1" dirty="0"/>
              <a:t>Article</a:t>
            </a:r>
            <a:r>
              <a:rPr kumimoji="1" lang="ko-KR" altLang="en-US" b="1" dirty="0"/>
              <a:t>을 조회한다면</a:t>
            </a:r>
            <a:r>
              <a:rPr kumimoji="1" lang="en-US" altLang="ko-KR" b="1" dirty="0"/>
              <a:t>?</a:t>
            </a:r>
            <a:endParaRPr kumimoji="1" lang="en-US" altLang="ko-KR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CC7949-1A35-2249-9D0B-EDB68F4A87A3}"/>
              </a:ext>
            </a:extLst>
          </p:cNvPr>
          <p:cNvSpPr txBox="1"/>
          <p:nvPr/>
        </p:nvSpPr>
        <p:spPr>
          <a:xfrm>
            <a:off x="1133516" y="4723687"/>
            <a:ext cx="4640116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3. DB</a:t>
            </a:r>
            <a:r>
              <a:rPr kumimoji="1" lang="ko-KR" altLang="en-US" b="1" dirty="0"/>
              <a:t>에서 </a:t>
            </a:r>
            <a:r>
              <a:rPr kumimoji="1" lang="en-US" altLang="ko-KR" b="1" dirty="0"/>
              <a:t>pk</a:t>
            </a:r>
            <a:r>
              <a:rPr kumimoji="1" lang="ko-KR" altLang="en-US" b="1" dirty="0"/>
              <a:t>가 </a:t>
            </a:r>
            <a:r>
              <a:rPr kumimoji="1" lang="en-US" altLang="ko-KR" b="1" dirty="0"/>
              <a:t>3</a:t>
            </a:r>
            <a:r>
              <a:rPr kumimoji="1" lang="ko-KR" altLang="en-US" b="1" dirty="0"/>
              <a:t>인 </a:t>
            </a:r>
            <a:r>
              <a:rPr kumimoji="1" lang="en-US" altLang="ko-KR" b="1" dirty="0"/>
              <a:t>Article</a:t>
            </a:r>
            <a:r>
              <a:rPr kumimoji="1" lang="ko-KR" altLang="en-US" b="1" dirty="0"/>
              <a:t>을 조회한다면</a:t>
            </a:r>
            <a:r>
              <a:rPr kumimoji="1" lang="en-US" altLang="ko-KR" b="1" dirty="0"/>
              <a:t>?</a:t>
            </a:r>
            <a:endParaRPr kumimoji="1" lang="en-US" altLang="ko-KR" sz="14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F43B583-7087-4B4E-BA1E-FE664BCA139C}"/>
              </a:ext>
            </a:extLst>
          </p:cNvPr>
          <p:cNvSpPr/>
          <p:nvPr/>
        </p:nvSpPr>
        <p:spPr>
          <a:xfrm>
            <a:off x="1205346" y="2005710"/>
            <a:ext cx="8437417" cy="7386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ko-KR" altLang="en-US" sz="1400" dirty="0">
                <a:solidFill>
                  <a:srgbClr val="ABB2BF"/>
                </a:solidFill>
                <a:latin typeface="Menlo" panose="020B0609030804020204" pitchFamily="49" charset="0"/>
              </a:rPr>
              <a:t>  </a:t>
            </a:r>
            <a:r>
              <a:rPr lang="en-US" altLang="ko-KR" sz="1400" dirty="0" err="1">
                <a:solidFill>
                  <a:srgbClr val="ABB2BF"/>
                </a:solidFill>
                <a:latin typeface="Menlo" panose="020B0609030804020204" pitchFamily="49" charset="0"/>
              </a:rPr>
              <a:t>Article.objects.create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ko-KR" sz="1400" dirty="0">
                <a:solidFill>
                  <a:srgbClr val="D19A66"/>
                </a:solidFill>
                <a:latin typeface="Menlo" panose="020B0609030804020204" pitchFamily="49" charset="0"/>
              </a:rPr>
              <a:t>title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ko-KR" sz="1400" dirty="0">
                <a:solidFill>
                  <a:srgbClr val="C678DD"/>
                </a:solidFill>
                <a:latin typeface="Menlo" panose="020B0609030804020204" pitchFamily="49" charset="0"/>
              </a:rPr>
              <a:t>=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ko-KR" sz="14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ko-KR" altLang="en-US" sz="1400" dirty="0" err="1">
                <a:solidFill>
                  <a:srgbClr val="98C379"/>
                </a:solidFill>
                <a:latin typeface="Menlo" panose="020B0609030804020204" pitchFamily="49" charset="0"/>
              </a:rPr>
              <a:t>좋은날</a:t>
            </a:r>
            <a:r>
              <a:rPr lang="en-US" altLang="ko-KR" sz="14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, </a:t>
            </a:r>
            <a:r>
              <a:rPr lang="en-US" altLang="ko-KR" sz="1400" dirty="0">
                <a:solidFill>
                  <a:srgbClr val="D19A66"/>
                </a:solidFill>
                <a:latin typeface="Menlo" panose="020B0609030804020204" pitchFamily="49" charset="0"/>
              </a:rPr>
              <a:t>content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ko-KR" sz="1400" dirty="0">
                <a:solidFill>
                  <a:srgbClr val="C678DD"/>
                </a:solidFill>
                <a:latin typeface="Menlo" panose="020B0609030804020204" pitchFamily="49" charset="0"/>
              </a:rPr>
              <a:t>=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ko-KR" sz="14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ko-KR" altLang="en-US" sz="1400" dirty="0">
                <a:solidFill>
                  <a:srgbClr val="98C379"/>
                </a:solidFill>
                <a:latin typeface="Menlo" panose="020B0609030804020204" pitchFamily="49" charset="0"/>
              </a:rPr>
              <a:t>눈물이 차 올라서 고갤 들어</a:t>
            </a:r>
            <a:r>
              <a:rPr lang="en-US" altLang="ko-KR" sz="14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</a:p>
          <a:p>
            <a:endParaRPr lang="en-US" altLang="ko-KR" sz="1400" dirty="0">
              <a:solidFill>
                <a:srgbClr val="ABB2BF"/>
              </a:solidFill>
              <a:latin typeface="Menlo" panose="020B060903080402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56D5DB-0D05-1D44-A6AA-A40EFC221D00}"/>
              </a:ext>
            </a:extLst>
          </p:cNvPr>
          <p:cNvSpPr/>
          <p:nvPr/>
        </p:nvSpPr>
        <p:spPr>
          <a:xfrm>
            <a:off x="1205346" y="3692569"/>
            <a:ext cx="2985653" cy="7386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   </a:t>
            </a:r>
            <a:r>
              <a:rPr lang="en-US" altLang="ko-KR" sz="1400" dirty="0" err="1">
                <a:solidFill>
                  <a:srgbClr val="ABB2BF"/>
                </a:solidFill>
                <a:latin typeface="Menlo" panose="020B0609030804020204" pitchFamily="49" charset="0"/>
              </a:rPr>
              <a:t>Article.objects.all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()</a:t>
            </a:r>
          </a:p>
          <a:p>
            <a:endParaRPr lang="en-US" altLang="ko-KR" sz="1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E3BB0A-ABDD-A14C-B6CF-0D81B9109B83}"/>
              </a:ext>
            </a:extLst>
          </p:cNvPr>
          <p:cNvSpPr/>
          <p:nvPr/>
        </p:nvSpPr>
        <p:spPr>
          <a:xfrm>
            <a:off x="1205346" y="5376161"/>
            <a:ext cx="3637605" cy="7386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  </a:t>
            </a:r>
            <a:r>
              <a:rPr lang="en-US" altLang="ko-KR" sz="1400" dirty="0" err="1">
                <a:solidFill>
                  <a:srgbClr val="ABB2BF"/>
                </a:solidFill>
                <a:latin typeface="Menlo" panose="020B0609030804020204" pitchFamily="49" charset="0"/>
              </a:rPr>
              <a:t>Article.objects.get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ko-KR" sz="1400" dirty="0">
                <a:solidFill>
                  <a:srgbClr val="D19A66"/>
                </a:solidFill>
                <a:latin typeface="Menlo" panose="020B0609030804020204" pitchFamily="49" charset="0"/>
              </a:rPr>
              <a:t>pk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ko-KR" sz="1400" dirty="0">
                <a:solidFill>
                  <a:srgbClr val="C678DD"/>
                </a:solidFill>
                <a:latin typeface="Menlo" panose="020B0609030804020204" pitchFamily="49" charset="0"/>
              </a:rPr>
              <a:t>=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ko-KR" sz="1400" dirty="0">
                <a:solidFill>
                  <a:srgbClr val="D19A66"/>
                </a:solidFill>
                <a:latin typeface="Menlo" panose="020B0609030804020204" pitchFamily="49" charset="0"/>
              </a:rPr>
              <a:t>3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</a:p>
          <a:p>
            <a:endParaRPr lang="en-US" altLang="ko-KR" sz="1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38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7EEAADE-0602-47CB-AE82-4C6757C3E8BA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18E97-F4F1-42C4-B580-8579E3DBF1E9}"/>
              </a:ext>
            </a:extLst>
          </p:cNvPr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NE</a:t>
            </a:r>
            <a:r>
              <a:rPr lang="en-US" altLang="ko-KR" sz="1400" b="1" dirty="0">
                <a:solidFill>
                  <a:srgbClr val="FF9E1A"/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T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LIKELION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39F6E8-F914-4777-8886-B9AA04FDCD85}"/>
              </a:ext>
            </a:extLst>
          </p:cNvPr>
          <p:cNvSpPr txBox="1"/>
          <p:nvPr/>
        </p:nvSpPr>
        <p:spPr>
          <a:xfrm>
            <a:off x="602762" y="307821"/>
            <a:ext cx="3911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100">
                <a:latin typeface="Abadi" panose="020B0604020104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Blog</a:t>
            </a:r>
            <a:endParaRPr lang="ko-KR" altLang="en-US" sz="2400" b="1" spc="100" dirty="0">
              <a:latin typeface="Abadi" panose="020B0604020104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973308-C266-43A7-AA27-A06557441CFC}"/>
              </a:ext>
            </a:extLst>
          </p:cNvPr>
          <p:cNvSpPr txBox="1"/>
          <p:nvPr/>
        </p:nvSpPr>
        <p:spPr>
          <a:xfrm>
            <a:off x="602762" y="745364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chemeClr val="bg1">
                    <a:lumMod val="65000"/>
                  </a:schemeClr>
                </a:solidFill>
              </a:rPr>
              <a:t>페이지 구성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3A713A-0FE2-4B0B-A3FE-AFD68E36F2C1}"/>
              </a:ext>
            </a:extLst>
          </p:cNvPr>
          <p:cNvSpPr txBox="1"/>
          <p:nvPr/>
        </p:nvSpPr>
        <p:spPr>
          <a:xfrm>
            <a:off x="3192801" y="1477004"/>
            <a:ext cx="580639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이제 모델이 준비되었으니 실제 블로그 페이지를 만들어보자</a:t>
            </a:r>
            <a:r>
              <a:rPr lang="en-US" altLang="ko-KR" sz="1600" dirty="0"/>
              <a:t>!</a:t>
            </a:r>
          </a:p>
          <a:p>
            <a:endParaRPr lang="en-US" altLang="ko-KR" dirty="0"/>
          </a:p>
          <a:p>
            <a:pPr algn="ctr"/>
            <a:r>
              <a:rPr lang="ko-KR" altLang="en-US" sz="2400" b="1" dirty="0"/>
              <a:t>어떤 페이지</a:t>
            </a:r>
            <a:r>
              <a:rPr lang="ko-KR" altLang="en-US" sz="2400" dirty="0"/>
              <a:t>가 필요할까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3D81A85-59C3-F64A-B617-964842AD1417}"/>
              </a:ext>
            </a:extLst>
          </p:cNvPr>
          <p:cNvGrpSpPr/>
          <p:nvPr/>
        </p:nvGrpSpPr>
        <p:grpSpPr>
          <a:xfrm>
            <a:off x="1817903" y="4701600"/>
            <a:ext cx="1675459" cy="1066382"/>
            <a:chOff x="1979067" y="4701600"/>
            <a:chExt cx="1675459" cy="106638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6F51B6A-320C-446E-9F19-29EC71B13633}"/>
                </a:ext>
              </a:extLst>
            </p:cNvPr>
            <p:cNvSpPr txBox="1"/>
            <p:nvPr/>
          </p:nvSpPr>
          <p:spPr>
            <a:xfrm>
              <a:off x="2476800" y="4701600"/>
              <a:ext cx="679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New</a:t>
              </a:r>
              <a:endParaRPr lang="ko-KR" altLang="en-US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F721524-E0B2-4BAB-89F2-D6F2D88A1091}"/>
                </a:ext>
              </a:extLst>
            </p:cNvPr>
            <p:cNvSpPr txBox="1"/>
            <p:nvPr/>
          </p:nvSpPr>
          <p:spPr>
            <a:xfrm>
              <a:off x="1979067" y="5070932"/>
              <a:ext cx="1675459" cy="697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400"/>
                <a:t>글 작성 양식</a:t>
              </a: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400"/>
                <a:t>작성 완료 버튼</a:t>
              </a:r>
              <a:endParaRPr lang="en-US" altLang="ko-KR" sz="140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68EC453-7393-7540-B3FF-6DAABCB2C85E}"/>
              </a:ext>
            </a:extLst>
          </p:cNvPr>
          <p:cNvGrpSpPr/>
          <p:nvPr/>
        </p:nvGrpSpPr>
        <p:grpSpPr>
          <a:xfrm>
            <a:off x="4694709" y="4701600"/>
            <a:ext cx="3013967" cy="1389548"/>
            <a:chOff x="4694709" y="4701600"/>
            <a:chExt cx="3013967" cy="138954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1FDA6F3-0688-467E-AB57-025528DD6C23}"/>
                </a:ext>
              </a:extLst>
            </p:cNvPr>
            <p:cNvSpPr txBox="1"/>
            <p:nvPr/>
          </p:nvSpPr>
          <p:spPr>
            <a:xfrm>
              <a:off x="5713635" y="4701600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/>
                <a:t>List</a:t>
              </a:r>
              <a:endParaRPr lang="ko-KR" altLang="en-US" b="1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BDAA2EF-F256-4608-81C6-0B0D79C972C5}"/>
                </a:ext>
              </a:extLst>
            </p:cNvPr>
            <p:cNvSpPr txBox="1"/>
            <p:nvPr/>
          </p:nvSpPr>
          <p:spPr>
            <a:xfrm>
              <a:off x="4694709" y="5070932"/>
              <a:ext cx="3013967" cy="1020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400" dirty="0"/>
                <a:t>작성된 전체 글 </a:t>
              </a:r>
              <a:r>
                <a:rPr lang="ko-KR" altLang="en-US" sz="1400" dirty="0" err="1"/>
                <a:t>리스팅</a:t>
              </a:r>
              <a:endParaRPr lang="en-US" altLang="ko-KR" sz="1400" dirty="0"/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400" dirty="0"/>
                <a:t>글의 세부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페이지</a:t>
              </a:r>
              <a:r>
                <a:rPr lang="en-US" altLang="ko-KR" sz="1400" dirty="0"/>
                <a:t>(detail)</a:t>
              </a:r>
              <a:r>
                <a:rPr lang="ko-KR" altLang="en-US" sz="1400" dirty="0"/>
                <a:t>로 이동</a:t>
              </a:r>
              <a:endParaRPr lang="en-US" altLang="ko-KR" sz="1400" dirty="0"/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400" dirty="0"/>
                <a:t>글 작성 페이지</a:t>
              </a:r>
              <a:r>
                <a:rPr lang="en-US" altLang="ko-KR" sz="1400" dirty="0"/>
                <a:t>(new)</a:t>
              </a:r>
              <a:r>
                <a:rPr lang="ko-KR" altLang="en-US" sz="1400" dirty="0"/>
                <a:t>로 이동</a:t>
              </a:r>
              <a:endParaRPr lang="en-US" altLang="ko-KR" sz="1400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38090CA-BC4C-DB4B-AC93-51B61CF580CF}"/>
              </a:ext>
            </a:extLst>
          </p:cNvPr>
          <p:cNvGrpSpPr/>
          <p:nvPr/>
        </p:nvGrpSpPr>
        <p:grpSpPr>
          <a:xfrm>
            <a:off x="8145278" y="4701600"/>
            <a:ext cx="2815194" cy="1066382"/>
            <a:chOff x="8145278" y="4701600"/>
            <a:chExt cx="2815194" cy="10663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43E57D9-14D5-4EFC-B1A4-16749C915147}"/>
                </a:ext>
              </a:extLst>
            </p:cNvPr>
            <p:cNvSpPr txBox="1"/>
            <p:nvPr/>
          </p:nvSpPr>
          <p:spPr>
            <a:xfrm>
              <a:off x="9140743" y="4701600"/>
              <a:ext cx="8242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Detail</a:t>
              </a:r>
              <a:endParaRPr lang="ko-KR" altLang="en-US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94B0215-2719-4B5E-9A02-84C22A7B1DE0}"/>
                </a:ext>
              </a:extLst>
            </p:cNvPr>
            <p:cNvSpPr txBox="1"/>
            <p:nvPr/>
          </p:nvSpPr>
          <p:spPr>
            <a:xfrm>
              <a:off x="8145278" y="5070932"/>
              <a:ext cx="2815194" cy="697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400" dirty="0"/>
                <a:t>글 하나의 세부내용 보여주기</a:t>
              </a:r>
              <a:endParaRPr lang="en-US" altLang="ko-KR" sz="1400" dirty="0"/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400" dirty="0"/>
                <a:t>목록으로 돌아가기</a:t>
              </a:r>
              <a:endParaRPr lang="en-US" altLang="ko-KR" sz="1400" dirty="0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79F8030B-8711-7E40-BDC2-224126E544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626" y="2985102"/>
            <a:ext cx="1485900" cy="13589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4490A59-D5C2-564C-8F59-A667BA966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128" y="2985102"/>
            <a:ext cx="1639743" cy="163974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9E58C41-EF10-A24C-8B53-B4590C5326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429" y="2953352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001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7EEAADE-0602-47CB-AE82-4C6757C3E8BA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18E97-F4F1-42C4-B580-8579E3DBF1E9}"/>
              </a:ext>
            </a:extLst>
          </p:cNvPr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NE</a:t>
            </a:r>
            <a:r>
              <a:rPr lang="en-US" altLang="ko-KR" sz="1400" b="1" dirty="0">
                <a:solidFill>
                  <a:srgbClr val="FF9E1A"/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T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LIKELION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39F6E8-F914-4777-8886-B9AA04FDCD85}"/>
              </a:ext>
            </a:extLst>
          </p:cNvPr>
          <p:cNvSpPr txBox="1"/>
          <p:nvPr/>
        </p:nvSpPr>
        <p:spPr>
          <a:xfrm>
            <a:off x="602762" y="307821"/>
            <a:ext cx="3911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100">
                <a:latin typeface="Abadi" panose="020B0604020104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Blog</a:t>
            </a:r>
            <a:endParaRPr lang="ko-KR" altLang="en-US" sz="2400" b="1" spc="100" dirty="0">
              <a:latin typeface="Abadi" panose="020B0604020104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973308-C266-43A7-AA27-A06557441CFC}"/>
              </a:ext>
            </a:extLst>
          </p:cNvPr>
          <p:cNvSpPr txBox="1"/>
          <p:nvPr/>
        </p:nvSpPr>
        <p:spPr>
          <a:xfrm>
            <a:off x="602762" y="745364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chemeClr val="bg1">
                    <a:lumMod val="65000"/>
                  </a:schemeClr>
                </a:solidFill>
              </a:rPr>
              <a:t>페이지 구성</a:t>
            </a:r>
          </a:p>
        </p:txBody>
      </p:sp>
      <p:pic>
        <p:nvPicPr>
          <p:cNvPr id="42" name="Picture 2" descr="큰 그림을 그려보자 - 프로젝트 구성, MTV 패턴">
            <a:extLst>
              <a:ext uri="{FF2B5EF4-FFF2-40B4-BE49-F238E27FC236}">
                <a16:creationId xmlns:a16="http://schemas.microsoft.com/office/drawing/2014/main" id="{9D3819C5-ED2A-3F42-A8A5-98A9A7E32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362" y="1982514"/>
            <a:ext cx="7801276" cy="289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5FB9D1B-874B-634A-8483-DCAFBB496B0F}"/>
              </a:ext>
            </a:extLst>
          </p:cNvPr>
          <p:cNvSpPr txBox="1"/>
          <p:nvPr/>
        </p:nvSpPr>
        <p:spPr>
          <a:xfrm>
            <a:off x="2626140" y="5569525"/>
            <a:ext cx="6939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/>
              <a:t>django</a:t>
            </a:r>
            <a:r>
              <a:rPr kumimoji="1" lang="ko-KR" altLang="en-US" b="1" dirty="0"/>
              <a:t>의 작동 방식을 생각하면서 하나하나 만들어보도록 해요</a:t>
            </a:r>
            <a:r>
              <a:rPr kumimoji="1" lang="en-US" altLang="ko-KR" b="1" dirty="0"/>
              <a:t>~!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455095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7EEAADE-0602-47CB-AE82-4C6757C3E8BA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18E97-F4F1-42C4-B580-8579E3DBF1E9}"/>
              </a:ext>
            </a:extLst>
          </p:cNvPr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NE</a:t>
            </a:r>
            <a:r>
              <a:rPr lang="en-US" altLang="ko-KR" sz="1400" b="1" dirty="0">
                <a:solidFill>
                  <a:srgbClr val="FF9E1A"/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T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LIKELION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39F6E8-F914-4777-8886-B9AA04FDCD85}"/>
              </a:ext>
            </a:extLst>
          </p:cNvPr>
          <p:cNvSpPr txBox="1"/>
          <p:nvPr/>
        </p:nvSpPr>
        <p:spPr>
          <a:xfrm>
            <a:off x="602762" y="307821"/>
            <a:ext cx="3911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100">
                <a:latin typeface="Abadi" panose="020B0604020104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Blog</a:t>
            </a:r>
            <a:endParaRPr lang="ko-KR" altLang="en-US" sz="2400" b="1" spc="100" dirty="0">
              <a:latin typeface="Abadi" panose="020B0604020104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973308-C266-43A7-AA27-A06557441CFC}"/>
              </a:ext>
            </a:extLst>
          </p:cNvPr>
          <p:cNvSpPr txBox="1"/>
          <p:nvPr/>
        </p:nvSpPr>
        <p:spPr>
          <a:xfrm>
            <a:off x="602762" y="745364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1. new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페이지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B7E6BE-C04F-1641-99DA-63EAD0F8E0AB}"/>
              </a:ext>
            </a:extLst>
          </p:cNvPr>
          <p:cNvSpPr txBox="1"/>
          <p:nvPr/>
        </p:nvSpPr>
        <p:spPr>
          <a:xfrm>
            <a:off x="451674" y="1795859"/>
            <a:ext cx="1122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new.html</a:t>
            </a:r>
            <a:endParaRPr kumimoji="1"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8B60BBD-BB5A-CA4B-8A24-4ECA533C4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418" y="2798552"/>
            <a:ext cx="225273" cy="225273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5CFA4FF2-6AAB-C14C-83C1-BCEA60050E2D}"/>
              </a:ext>
            </a:extLst>
          </p:cNvPr>
          <p:cNvGrpSpPr/>
          <p:nvPr/>
        </p:nvGrpSpPr>
        <p:grpSpPr>
          <a:xfrm>
            <a:off x="5847086" y="2169079"/>
            <a:ext cx="6096000" cy="2986689"/>
            <a:chOff x="6096000" y="1873443"/>
            <a:chExt cx="6096000" cy="298668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61EDEA-B9F6-5643-97A3-07387C2ED1AB}"/>
                </a:ext>
              </a:extLst>
            </p:cNvPr>
            <p:cNvSpPr txBox="1"/>
            <p:nvPr/>
          </p:nvSpPr>
          <p:spPr>
            <a:xfrm>
              <a:off x="6096000" y="1873443"/>
              <a:ext cx="5904437" cy="12509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2000" b="1" dirty="0"/>
                <a:t>글을 작성하는 페이지를 먼저 만들어보아요</a:t>
              </a:r>
              <a:r>
                <a:rPr kumimoji="1" lang="en-US" altLang="ko-KR" sz="2000" b="1" dirty="0"/>
                <a:t>!</a:t>
              </a:r>
            </a:p>
            <a:p>
              <a:pPr>
                <a:lnSpc>
                  <a:spcPct val="150000"/>
                </a:lnSpc>
              </a:pPr>
              <a:endParaRPr kumimoji="1" lang="en-US" altLang="ko-KR" sz="400" b="1" dirty="0"/>
            </a:p>
            <a:p>
              <a:pPr>
                <a:lnSpc>
                  <a:spcPct val="150000"/>
                </a:lnSpc>
              </a:pPr>
              <a:r>
                <a:rPr kumimoji="1" lang="ko-KR" altLang="en-US" sz="1400" dirty="0"/>
                <a:t>    </a:t>
              </a:r>
              <a:r>
                <a:rPr kumimoji="1" lang="en-US" altLang="ko-KR" sz="1400" dirty="0"/>
                <a:t>html</a:t>
              </a:r>
              <a:r>
                <a:rPr kumimoji="1" lang="ko-KR" altLang="en-US" sz="1400" dirty="0"/>
                <a:t>파일은 </a:t>
              </a:r>
              <a:r>
                <a:rPr kumimoji="1" lang="en-US" altLang="ko-KR" sz="1400" dirty="0"/>
                <a:t>app</a:t>
              </a:r>
              <a:r>
                <a:rPr kumimoji="1" lang="ko-KR" altLang="en-US" sz="1400" dirty="0"/>
                <a:t> 폴더 안에 </a:t>
              </a:r>
              <a:r>
                <a:rPr kumimoji="1" lang="en-US" altLang="ko-KR" sz="1400" dirty="0"/>
                <a:t>templates</a:t>
              </a:r>
              <a:r>
                <a:rPr kumimoji="1" lang="ko-KR" altLang="en-US" sz="1400" dirty="0"/>
                <a:t> 폴더에 만드는 거 기억하시죠</a:t>
              </a:r>
              <a:r>
                <a:rPr kumimoji="1" lang="en-US" altLang="ko-KR" sz="1400" dirty="0"/>
                <a:t>?</a:t>
              </a:r>
            </a:p>
            <a:p>
              <a:pPr>
                <a:lnSpc>
                  <a:spcPct val="150000"/>
                </a:lnSpc>
              </a:pPr>
              <a:r>
                <a:rPr kumimoji="1" lang="ko-KR" altLang="en-US" sz="1400" dirty="0"/>
                <a:t> 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7645D86-2505-754E-A303-87F37C069CC0}"/>
                </a:ext>
              </a:extLst>
            </p:cNvPr>
            <p:cNvSpPr/>
            <p:nvPr/>
          </p:nvSpPr>
          <p:spPr>
            <a:xfrm>
              <a:off x="6096000" y="2876384"/>
              <a:ext cx="6096000" cy="198374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kumimoji="1" lang="en-US" altLang="ko-KR" sz="1600" dirty="0"/>
                <a:t>-</a:t>
              </a:r>
              <a:r>
                <a:rPr kumimoji="1" lang="ko-KR" altLang="en-US" sz="1600" dirty="0"/>
                <a:t> 값을 입력 받아 제출하는 페이지 </a:t>
              </a:r>
              <a:r>
                <a:rPr kumimoji="1" lang="en-US" altLang="ko-KR" sz="1600" dirty="0"/>
                <a:t>            &lt;form&gt;</a:t>
              </a:r>
            </a:p>
            <a:p>
              <a:pPr>
                <a:lnSpc>
                  <a:spcPct val="200000"/>
                </a:lnSpc>
              </a:pPr>
              <a:r>
                <a:rPr kumimoji="1" lang="en-US" altLang="ko-KR" sz="1600" dirty="0"/>
                <a:t>-</a:t>
              </a:r>
              <a:r>
                <a:rPr kumimoji="1" lang="ko-KR" altLang="en-US" sz="1600" dirty="0"/>
                <a:t> 제목과 내용을 각각 입력 받아야 함 </a:t>
              </a:r>
              <a:r>
                <a:rPr kumimoji="1" lang="en-US" altLang="ko-KR" sz="1600" dirty="0"/>
                <a:t>      </a:t>
              </a:r>
              <a:r>
                <a:rPr kumimoji="1" lang="ko-KR" altLang="en-US" sz="1600" dirty="0"/>
                <a:t> </a:t>
              </a:r>
              <a:r>
                <a:rPr kumimoji="1" lang="en-US" altLang="ko-KR" sz="1600" dirty="0"/>
                <a:t> &lt;input&gt;,</a:t>
              </a:r>
              <a:r>
                <a:rPr kumimoji="1" lang="ko-KR" altLang="en-US" sz="1600" dirty="0"/>
                <a:t> </a:t>
              </a:r>
              <a:r>
                <a:rPr kumimoji="1" lang="en-US" altLang="ko-KR" sz="1600" dirty="0"/>
                <a:t>&lt;</a:t>
              </a:r>
              <a:r>
                <a:rPr kumimoji="1" lang="en-US" altLang="ko-KR" sz="1600" dirty="0" err="1"/>
                <a:t>textarea</a:t>
              </a:r>
              <a:r>
                <a:rPr kumimoji="1" lang="en-US" altLang="ko-KR" sz="1600" dirty="0"/>
                <a:t>&gt;</a:t>
              </a:r>
            </a:p>
            <a:p>
              <a:pPr>
                <a:lnSpc>
                  <a:spcPct val="200000"/>
                </a:lnSpc>
              </a:pPr>
              <a:r>
                <a:rPr kumimoji="1" lang="en-US" altLang="ko-KR" sz="1600" dirty="0"/>
                <a:t>- </a:t>
              </a:r>
              <a:r>
                <a:rPr kumimoji="1" lang="ko-KR" altLang="en-US" sz="1600" dirty="0"/>
                <a:t>입력 받은 값을 제출하는 버튼                </a:t>
              </a:r>
              <a:r>
                <a:rPr kumimoji="1" lang="en-US" altLang="ko-KR" sz="1600" dirty="0"/>
                <a:t>&lt;button&gt;</a:t>
              </a:r>
            </a:p>
            <a:p>
              <a:pPr>
                <a:lnSpc>
                  <a:spcPct val="200000"/>
                </a:lnSpc>
              </a:pPr>
              <a:r>
                <a:rPr kumimoji="1" lang="en-US" altLang="ko-KR" sz="1600" dirty="0"/>
                <a:t>-</a:t>
              </a:r>
              <a:r>
                <a:rPr kumimoji="1" lang="ko-KR" altLang="en-US" sz="1600" dirty="0"/>
                <a:t> </a:t>
              </a:r>
              <a:r>
                <a:rPr kumimoji="1" lang="en-US" altLang="ko-KR" sz="1600" dirty="0"/>
                <a:t>new </a:t>
              </a:r>
              <a:r>
                <a:rPr kumimoji="1" lang="en-US" altLang="ko-KR" sz="1600" dirty="0" err="1"/>
                <a:t>url</a:t>
              </a:r>
              <a:r>
                <a:rPr kumimoji="1" lang="ko-KR" altLang="en-US" sz="1600" dirty="0"/>
                <a:t>로 값을 전달하여 글을 </a:t>
              </a:r>
              <a:r>
                <a:rPr kumimoji="1" lang="ko-KR" altLang="en-US" sz="1600" b="1" dirty="0"/>
                <a:t>생성하는 행위</a:t>
              </a:r>
              <a:endParaRPr lang="ko-KR" altLang="en-US" sz="1600" dirty="0"/>
            </a:p>
          </p:txBody>
        </p:sp>
        <p:sp>
          <p:nvSpPr>
            <p:cNvPr id="15" name="오른쪽 화살표[R] 14">
              <a:extLst>
                <a:ext uri="{FF2B5EF4-FFF2-40B4-BE49-F238E27FC236}">
                  <a16:creationId xmlns:a16="http://schemas.microsoft.com/office/drawing/2014/main" id="{3FD46F1B-109F-ED45-A00E-21ED22FBB321}"/>
                </a:ext>
              </a:extLst>
            </p:cNvPr>
            <p:cNvSpPr/>
            <p:nvPr/>
          </p:nvSpPr>
          <p:spPr>
            <a:xfrm>
              <a:off x="9680264" y="3119510"/>
              <a:ext cx="378136" cy="206256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8" name="오른쪽 화살표[R] 17">
              <a:extLst>
                <a:ext uri="{FF2B5EF4-FFF2-40B4-BE49-F238E27FC236}">
                  <a16:creationId xmlns:a16="http://schemas.microsoft.com/office/drawing/2014/main" id="{CB713E79-C241-B344-99C3-2DED21FDCD35}"/>
                </a:ext>
              </a:extLst>
            </p:cNvPr>
            <p:cNvSpPr/>
            <p:nvPr/>
          </p:nvSpPr>
          <p:spPr>
            <a:xfrm>
              <a:off x="9680264" y="3615280"/>
              <a:ext cx="378136" cy="206256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9" name="오른쪽 화살표[R] 18">
              <a:extLst>
                <a:ext uri="{FF2B5EF4-FFF2-40B4-BE49-F238E27FC236}">
                  <a16:creationId xmlns:a16="http://schemas.microsoft.com/office/drawing/2014/main" id="{5123DBD5-29A9-3945-96EA-B2BD43396267}"/>
                </a:ext>
              </a:extLst>
            </p:cNvPr>
            <p:cNvSpPr/>
            <p:nvPr/>
          </p:nvSpPr>
          <p:spPr>
            <a:xfrm>
              <a:off x="9680264" y="4090368"/>
              <a:ext cx="378136" cy="206256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2" name="오른쪽 화살표[R] 21">
            <a:extLst>
              <a:ext uri="{FF2B5EF4-FFF2-40B4-BE49-F238E27FC236}">
                <a16:creationId xmlns:a16="http://schemas.microsoft.com/office/drawing/2014/main" id="{2B8E4DF5-6C12-B941-BB3C-E95F466C03F2}"/>
              </a:ext>
            </a:extLst>
          </p:cNvPr>
          <p:cNvSpPr/>
          <p:nvPr/>
        </p:nvSpPr>
        <p:spPr>
          <a:xfrm>
            <a:off x="6090010" y="5271587"/>
            <a:ext cx="378136" cy="206256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3F9C9E-BD58-334B-8CC8-BD0D3A7FC1BA}"/>
              </a:ext>
            </a:extLst>
          </p:cNvPr>
          <p:cNvSpPr/>
          <p:nvPr/>
        </p:nvSpPr>
        <p:spPr>
          <a:xfrm>
            <a:off x="6507106" y="5162876"/>
            <a:ext cx="3397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/>
              <a:t>action=“/new” method=”</a:t>
            </a:r>
            <a:r>
              <a:rPr kumimoji="1" lang="en-US" altLang="ko-KR" b="1" dirty="0"/>
              <a:t>post</a:t>
            </a:r>
            <a:r>
              <a:rPr kumimoji="1" lang="en-US" altLang="ko-KR" dirty="0"/>
              <a:t>”</a:t>
            </a:r>
            <a:endParaRPr lang="ko-KR" altLang="en-US" dirty="0"/>
          </a:p>
        </p:txBody>
      </p:sp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060973A7-CD0F-B744-9DDC-EF8FF1040F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81" y="2206385"/>
            <a:ext cx="5129308" cy="340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69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7EEAADE-0602-47CB-AE82-4C6757C3E8BA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18E97-F4F1-42C4-B580-8579E3DBF1E9}"/>
              </a:ext>
            </a:extLst>
          </p:cNvPr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NE</a:t>
            </a:r>
            <a:r>
              <a:rPr lang="en-US" altLang="ko-KR" sz="1400" b="1" dirty="0">
                <a:solidFill>
                  <a:srgbClr val="FF9E1A"/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T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LIKELION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39F6E8-F914-4777-8886-B9AA04FDCD85}"/>
              </a:ext>
            </a:extLst>
          </p:cNvPr>
          <p:cNvSpPr txBox="1"/>
          <p:nvPr/>
        </p:nvSpPr>
        <p:spPr>
          <a:xfrm>
            <a:off x="602762" y="307821"/>
            <a:ext cx="3911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100">
                <a:latin typeface="Abadi" panose="020B0604020104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Blog</a:t>
            </a:r>
            <a:endParaRPr lang="ko-KR" altLang="en-US" sz="2400" b="1" spc="100" dirty="0">
              <a:latin typeface="Abadi" panose="020B0604020104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973308-C266-43A7-AA27-A06557441CFC}"/>
              </a:ext>
            </a:extLst>
          </p:cNvPr>
          <p:cNvSpPr txBox="1"/>
          <p:nvPr/>
        </p:nvSpPr>
        <p:spPr>
          <a:xfrm>
            <a:off x="602762" y="745364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1. new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페이지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B7E6BE-C04F-1641-99DA-63EAD0F8E0AB}"/>
              </a:ext>
            </a:extLst>
          </p:cNvPr>
          <p:cNvSpPr txBox="1"/>
          <p:nvPr/>
        </p:nvSpPr>
        <p:spPr>
          <a:xfrm>
            <a:off x="602762" y="2139411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urls.py</a:t>
            </a:r>
            <a:endParaRPr kumimoji="1"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6EBB41-DB74-3A44-9FF1-5742F38D46DB}"/>
              </a:ext>
            </a:extLst>
          </p:cNvPr>
          <p:cNvSpPr/>
          <p:nvPr/>
        </p:nvSpPr>
        <p:spPr>
          <a:xfrm>
            <a:off x="602762" y="2534030"/>
            <a:ext cx="5012012" cy="138499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C678DD"/>
                </a:solidFill>
                <a:latin typeface="Menlo" panose="020B0609030804020204" pitchFamily="49" charset="0"/>
              </a:rPr>
              <a:t>from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ko-KR" sz="1400" dirty="0" err="1">
                <a:solidFill>
                  <a:srgbClr val="ABB2BF"/>
                </a:solidFill>
                <a:latin typeface="Menlo" panose="020B0609030804020204" pitchFamily="49" charset="0"/>
              </a:rPr>
              <a:t>blogApp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ko-KR" sz="1400" dirty="0">
                <a:solidFill>
                  <a:srgbClr val="C678DD"/>
                </a:solidFill>
                <a:latin typeface="Menlo" panose="020B0609030804020204" pitchFamily="49" charset="0"/>
              </a:rPr>
              <a:t>import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 views</a:t>
            </a:r>
          </a:p>
          <a:p>
            <a:b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ko-KR" sz="1400" dirty="0" err="1">
                <a:solidFill>
                  <a:srgbClr val="ABB2BF"/>
                </a:solidFill>
                <a:latin typeface="Menlo" panose="020B0609030804020204" pitchFamily="49" charset="0"/>
              </a:rPr>
              <a:t>urlpatterns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ko-KR" sz="1400" dirty="0">
                <a:solidFill>
                  <a:srgbClr val="C678DD"/>
                </a:solidFill>
                <a:latin typeface="Menlo" panose="020B0609030804020204" pitchFamily="49" charset="0"/>
              </a:rPr>
              <a:t>=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 [</a:t>
            </a:r>
          </a:p>
          <a:p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    path(</a:t>
            </a:r>
            <a:r>
              <a:rPr lang="en-US" altLang="ko-KR" sz="1400" dirty="0">
                <a:solidFill>
                  <a:srgbClr val="98C379"/>
                </a:solidFill>
                <a:latin typeface="Menlo" panose="020B0609030804020204" pitchFamily="49" charset="0"/>
              </a:rPr>
              <a:t>'admin/'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, </a:t>
            </a:r>
            <a:r>
              <a:rPr lang="en-US" altLang="ko-KR" sz="1400" dirty="0" err="1">
                <a:solidFill>
                  <a:srgbClr val="ABB2BF"/>
                </a:solidFill>
                <a:latin typeface="Menlo" panose="020B0609030804020204" pitchFamily="49" charset="0"/>
              </a:rPr>
              <a:t>admin.site.urls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    path(</a:t>
            </a:r>
            <a:r>
              <a:rPr lang="en-US" altLang="ko-KR" sz="1400" dirty="0">
                <a:solidFill>
                  <a:srgbClr val="98C379"/>
                </a:solidFill>
                <a:latin typeface="Menlo" panose="020B0609030804020204" pitchFamily="49" charset="0"/>
              </a:rPr>
              <a:t>'new'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, </a:t>
            </a:r>
            <a:r>
              <a:rPr lang="en-US" altLang="ko-KR" sz="1400" dirty="0" err="1">
                <a:solidFill>
                  <a:srgbClr val="ABB2BF"/>
                </a:solidFill>
                <a:latin typeface="Menlo" panose="020B0609030804020204" pitchFamily="49" charset="0"/>
              </a:rPr>
              <a:t>views.new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, </a:t>
            </a:r>
            <a:r>
              <a:rPr lang="en-US" altLang="ko-KR" sz="1400" dirty="0">
                <a:solidFill>
                  <a:srgbClr val="D19A66"/>
                </a:solidFill>
                <a:latin typeface="Menlo" panose="020B0609030804020204" pitchFamily="49" charset="0"/>
              </a:rPr>
              <a:t>name</a:t>
            </a:r>
            <a:r>
              <a:rPr lang="en-US" altLang="ko-KR" sz="1400" dirty="0">
                <a:solidFill>
                  <a:srgbClr val="C678DD"/>
                </a:solidFill>
                <a:latin typeface="Menlo" panose="020B0609030804020204" pitchFamily="49" charset="0"/>
              </a:rPr>
              <a:t>=</a:t>
            </a:r>
            <a:r>
              <a:rPr lang="en-US" altLang="ko-KR" sz="1400" dirty="0">
                <a:solidFill>
                  <a:srgbClr val="98C379"/>
                </a:solidFill>
                <a:latin typeface="Menlo" panose="020B0609030804020204" pitchFamily="49" charset="0"/>
              </a:rPr>
              <a:t>'new'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003068-BD8D-F448-95B8-AE5724BA4D37}"/>
              </a:ext>
            </a:extLst>
          </p:cNvPr>
          <p:cNvSpPr txBox="1"/>
          <p:nvPr/>
        </p:nvSpPr>
        <p:spPr>
          <a:xfrm>
            <a:off x="602762" y="4069681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views.py</a:t>
            </a:r>
            <a:endParaRPr kumimoji="1"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E15FC6-05EE-9F42-87BD-C593820B2E73}"/>
              </a:ext>
            </a:extLst>
          </p:cNvPr>
          <p:cNvSpPr/>
          <p:nvPr/>
        </p:nvSpPr>
        <p:spPr>
          <a:xfrm>
            <a:off x="602762" y="4439013"/>
            <a:ext cx="5012012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C678DD"/>
                </a:solidFill>
                <a:latin typeface="Menlo" panose="020B0609030804020204" pitchFamily="49" charset="0"/>
              </a:rPr>
              <a:t>def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ko-KR" sz="1400" dirty="0">
                <a:solidFill>
                  <a:srgbClr val="61AFEF"/>
                </a:solidFill>
                <a:latin typeface="Menlo" panose="020B0609030804020204" pitchFamily="49" charset="0"/>
              </a:rPr>
              <a:t>new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ko-KR" sz="1400" dirty="0">
                <a:solidFill>
                  <a:srgbClr val="D19A66"/>
                </a:solidFill>
                <a:latin typeface="Menlo" panose="020B0609030804020204" pitchFamily="49" charset="0"/>
              </a:rPr>
              <a:t>request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ko-KR" altLang="en-US" sz="1400" dirty="0">
                <a:solidFill>
                  <a:srgbClr val="C678DD"/>
                </a:solidFill>
                <a:latin typeface="Menlo" panose="020B0609030804020204" pitchFamily="49" charset="0"/>
              </a:rPr>
              <a:t>    </a:t>
            </a:r>
            <a:r>
              <a:rPr lang="en-US" altLang="ko-KR" sz="1400" dirty="0">
                <a:solidFill>
                  <a:srgbClr val="C678DD"/>
                </a:solidFill>
                <a:latin typeface="Menlo" panose="020B0609030804020204" pitchFamily="49" charset="0"/>
              </a:rPr>
              <a:t>return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 render(request, </a:t>
            </a:r>
            <a:r>
              <a:rPr lang="en-US" altLang="ko-KR" sz="1400" dirty="0">
                <a:solidFill>
                  <a:srgbClr val="98C379"/>
                </a:solidFill>
                <a:latin typeface="Menlo" panose="020B0609030804020204" pitchFamily="49" charset="0"/>
              </a:rPr>
              <a:t>'</a:t>
            </a:r>
            <a:r>
              <a:rPr lang="en-US" altLang="ko-KR" sz="1400" dirty="0" err="1">
                <a:solidFill>
                  <a:srgbClr val="98C379"/>
                </a:solidFill>
                <a:latin typeface="Menlo" panose="020B0609030804020204" pitchFamily="49" charset="0"/>
              </a:rPr>
              <a:t>new.html</a:t>
            </a:r>
            <a:r>
              <a:rPr lang="en-US" altLang="ko-KR" sz="1400" dirty="0">
                <a:solidFill>
                  <a:srgbClr val="98C379"/>
                </a:solidFill>
                <a:latin typeface="Menlo" panose="020B0609030804020204" pitchFamily="49" charset="0"/>
              </a:rPr>
              <a:t>'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  <a:endParaRPr lang="en-US" altLang="ko-KR" sz="1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857A596-043F-9349-AA83-853AA28C6D9F}"/>
              </a:ext>
            </a:extLst>
          </p:cNvPr>
          <p:cNvGrpSpPr/>
          <p:nvPr/>
        </p:nvGrpSpPr>
        <p:grpSpPr>
          <a:xfrm>
            <a:off x="5979125" y="2539077"/>
            <a:ext cx="6096000" cy="2187819"/>
            <a:chOff x="6096000" y="2539077"/>
            <a:chExt cx="6096000" cy="218781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61EDEA-B9F6-5643-97A3-07387C2ED1AB}"/>
                </a:ext>
              </a:extLst>
            </p:cNvPr>
            <p:cNvSpPr txBox="1"/>
            <p:nvPr/>
          </p:nvSpPr>
          <p:spPr>
            <a:xfrm>
              <a:off x="6096000" y="2539077"/>
              <a:ext cx="6077305" cy="8757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2000" b="1" dirty="0"/>
                <a:t>new</a:t>
              </a:r>
              <a:r>
                <a:rPr kumimoji="1" lang="ko-KR" altLang="en-US" sz="2000" b="1" dirty="0"/>
                <a:t>라는 </a:t>
              </a:r>
              <a:r>
                <a:rPr kumimoji="1" lang="en-US" altLang="ko-KR" sz="2000" b="1" dirty="0" err="1"/>
                <a:t>url</a:t>
              </a:r>
              <a:r>
                <a:rPr kumimoji="1" lang="ko-KR" altLang="en-US" sz="2000" b="1" dirty="0"/>
                <a:t>로 요청하면 페이지를 보여줘야 하니까</a:t>
              </a:r>
              <a:endParaRPr kumimoji="1" lang="en-US" altLang="ko-KR" sz="1600" dirty="0"/>
            </a:p>
            <a:p>
              <a:pPr>
                <a:lnSpc>
                  <a:spcPct val="150000"/>
                </a:lnSpc>
              </a:pPr>
              <a:endParaRPr kumimoji="1" lang="ko-KR" altLang="en-US" sz="16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7645D86-2505-754E-A303-87F37C069CC0}"/>
                </a:ext>
              </a:extLst>
            </p:cNvPr>
            <p:cNvSpPr/>
            <p:nvPr/>
          </p:nvSpPr>
          <p:spPr>
            <a:xfrm>
              <a:off x="6096000" y="3143257"/>
              <a:ext cx="6096000" cy="158363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kumimoji="1" lang="en-US" altLang="ko-KR" sz="1600" dirty="0"/>
                <a:t>- </a:t>
              </a:r>
              <a:r>
                <a:rPr kumimoji="1" lang="en-US" altLang="ko-KR" sz="1600" dirty="0" err="1"/>
                <a:t>url</a:t>
              </a:r>
              <a:r>
                <a:rPr kumimoji="1" lang="ko-KR" altLang="en-US" sz="1600" dirty="0"/>
                <a:t>이 </a:t>
              </a:r>
              <a:r>
                <a:rPr kumimoji="1" lang="en-US" altLang="ko-KR" sz="1600" dirty="0"/>
                <a:t>new</a:t>
              </a:r>
              <a:r>
                <a:rPr kumimoji="1" lang="ko-KR" altLang="en-US" sz="1600" dirty="0"/>
                <a:t>일 때 </a:t>
              </a:r>
              <a:r>
                <a:rPr kumimoji="1" lang="en-US" altLang="ko-KR" sz="1600" dirty="0"/>
                <a:t>views</a:t>
              </a:r>
              <a:r>
                <a:rPr kumimoji="1" lang="ko-KR" altLang="en-US" sz="1600" dirty="0"/>
                <a:t>의 </a:t>
              </a:r>
              <a:r>
                <a:rPr kumimoji="1" lang="en-US" altLang="ko-KR" sz="1600" dirty="0"/>
                <a:t>new</a:t>
              </a:r>
              <a:r>
                <a:rPr kumimoji="1" lang="ko-KR" altLang="en-US" sz="1600" dirty="0"/>
                <a:t> 함수를 실행</a:t>
              </a:r>
              <a:endParaRPr kumimoji="1" lang="en-US" altLang="ko-KR" sz="1600" dirty="0"/>
            </a:p>
            <a:p>
              <a:pPr>
                <a:lnSpc>
                  <a:spcPct val="200000"/>
                </a:lnSpc>
              </a:pPr>
              <a:r>
                <a:rPr lang="en-US" altLang="ko-KR" sz="1600" dirty="0"/>
                <a:t>- new</a:t>
              </a:r>
              <a:r>
                <a:rPr lang="ko-KR" altLang="en-US" sz="1600" dirty="0"/>
                <a:t> 함수는 </a:t>
              </a:r>
              <a:r>
                <a:rPr lang="en-US" altLang="ko-KR" sz="1600" dirty="0" err="1"/>
                <a:t>new.html</a:t>
              </a:r>
              <a:r>
                <a:rPr lang="ko-KR" altLang="en-US" sz="1600" dirty="0"/>
                <a:t>을 렌더링하는 작업을 수행</a:t>
              </a:r>
              <a:endParaRPr lang="en-US" altLang="ko-KR" sz="1600" dirty="0"/>
            </a:p>
            <a:p>
              <a:pPr>
                <a:lnSpc>
                  <a:spcPct val="200000"/>
                </a:lnSpc>
              </a:pPr>
              <a:endParaRPr lang="en-US" altLang="ko-KR" sz="300" dirty="0"/>
            </a:p>
            <a:p>
              <a:pPr>
                <a:lnSpc>
                  <a:spcPct val="200000"/>
                </a:lnSpc>
              </a:pPr>
              <a:r>
                <a:rPr lang="en-US" altLang="ko-KR" sz="1600" dirty="0"/>
                <a:t>        localhost:8000/new</a:t>
              </a:r>
              <a:r>
                <a:rPr lang="ko-KR" altLang="en-US" sz="1600" dirty="0"/>
                <a:t> 로 접속해보자</a:t>
              </a:r>
              <a:r>
                <a:rPr lang="en-US" altLang="ko-KR" sz="1600" dirty="0"/>
                <a:t>!</a:t>
              </a:r>
              <a:endParaRPr lang="ko-KR" altLang="en-US" sz="1600" dirty="0"/>
            </a:p>
          </p:txBody>
        </p:sp>
        <p:sp>
          <p:nvSpPr>
            <p:cNvPr id="23" name="오른쪽 화살표[R] 22">
              <a:extLst>
                <a:ext uri="{FF2B5EF4-FFF2-40B4-BE49-F238E27FC236}">
                  <a16:creationId xmlns:a16="http://schemas.microsoft.com/office/drawing/2014/main" id="{DE7B5D98-F5FF-1B47-B4F2-844FF7A64A90}"/>
                </a:ext>
              </a:extLst>
            </p:cNvPr>
            <p:cNvSpPr/>
            <p:nvPr/>
          </p:nvSpPr>
          <p:spPr>
            <a:xfrm>
              <a:off x="6215170" y="4442057"/>
              <a:ext cx="378136" cy="206256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370875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7EEAADE-0602-47CB-AE82-4C6757C3E8BA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18E97-F4F1-42C4-B580-8579E3DBF1E9}"/>
              </a:ext>
            </a:extLst>
          </p:cNvPr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NE</a:t>
            </a:r>
            <a:r>
              <a:rPr lang="en-US" altLang="ko-KR" sz="1400" b="1" dirty="0">
                <a:solidFill>
                  <a:srgbClr val="FF9E1A"/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T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LIKELION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39F6E8-F914-4777-8886-B9AA04FDCD85}"/>
              </a:ext>
            </a:extLst>
          </p:cNvPr>
          <p:cNvSpPr txBox="1"/>
          <p:nvPr/>
        </p:nvSpPr>
        <p:spPr>
          <a:xfrm>
            <a:off x="602762" y="307821"/>
            <a:ext cx="3911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100">
                <a:latin typeface="Abadi" panose="020B0604020104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Blog</a:t>
            </a:r>
            <a:endParaRPr lang="ko-KR" altLang="en-US" sz="2400" b="1" spc="100" dirty="0">
              <a:latin typeface="Abadi" panose="020B0604020104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973308-C266-43A7-AA27-A06557441CFC}"/>
              </a:ext>
            </a:extLst>
          </p:cNvPr>
          <p:cNvSpPr txBox="1"/>
          <p:nvPr/>
        </p:nvSpPr>
        <p:spPr>
          <a:xfrm>
            <a:off x="602762" y="745364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1. new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페이지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B7E6BE-C04F-1641-99DA-63EAD0F8E0AB}"/>
              </a:ext>
            </a:extLst>
          </p:cNvPr>
          <p:cNvSpPr txBox="1"/>
          <p:nvPr/>
        </p:nvSpPr>
        <p:spPr>
          <a:xfrm>
            <a:off x="484781" y="1796162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views.py</a:t>
            </a:r>
            <a:endParaRPr kumimoji="1"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EFB56A8-82DF-1E4B-B9AB-49628C595FA3}"/>
              </a:ext>
            </a:extLst>
          </p:cNvPr>
          <p:cNvGrpSpPr/>
          <p:nvPr/>
        </p:nvGrpSpPr>
        <p:grpSpPr>
          <a:xfrm>
            <a:off x="5937871" y="2508743"/>
            <a:ext cx="6096000" cy="2854134"/>
            <a:chOff x="6096000" y="2734786"/>
            <a:chExt cx="6096000" cy="2854134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857A596-043F-9349-AA83-853AA28C6D9F}"/>
                </a:ext>
              </a:extLst>
            </p:cNvPr>
            <p:cNvGrpSpPr/>
            <p:nvPr/>
          </p:nvGrpSpPr>
          <p:grpSpPr>
            <a:xfrm>
              <a:off x="6096000" y="2734786"/>
              <a:ext cx="6096000" cy="2854134"/>
              <a:chOff x="6096000" y="2539077"/>
              <a:chExt cx="6096000" cy="2854134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61EDEA-B9F6-5643-97A3-07387C2ED1AB}"/>
                  </a:ext>
                </a:extLst>
              </p:cNvPr>
              <p:cNvSpPr txBox="1"/>
              <p:nvPr/>
            </p:nvSpPr>
            <p:spPr>
              <a:xfrm>
                <a:off x="6096000" y="2539077"/>
                <a:ext cx="5134739" cy="8757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ko-KR" altLang="en-US" sz="2000" b="1" dirty="0"/>
                  <a:t>작성 완료하여 </a:t>
                </a:r>
                <a:r>
                  <a:rPr kumimoji="1" lang="en-US" altLang="ko-KR" sz="2000" b="1" dirty="0"/>
                  <a:t>/new</a:t>
                </a:r>
                <a:r>
                  <a:rPr kumimoji="1" lang="ko-KR" altLang="en-US" sz="2000" b="1" dirty="0"/>
                  <a:t> </a:t>
                </a:r>
                <a:r>
                  <a:rPr kumimoji="1" lang="en-US" altLang="ko-KR" sz="2000" b="1" dirty="0" err="1"/>
                  <a:t>url</a:t>
                </a:r>
                <a:r>
                  <a:rPr kumimoji="1" lang="ko-KR" altLang="en-US" sz="2000" b="1" dirty="0"/>
                  <a:t>에 </a:t>
                </a:r>
                <a:r>
                  <a:rPr kumimoji="1" lang="en-US" altLang="ko-KR" sz="2000" b="1" dirty="0"/>
                  <a:t>POST</a:t>
                </a:r>
                <a:r>
                  <a:rPr kumimoji="1" lang="ko-KR" altLang="en-US" sz="2000" b="1" dirty="0"/>
                  <a:t>로 요청 시</a:t>
                </a:r>
                <a:endParaRPr kumimoji="1" lang="en-US" altLang="ko-KR" sz="1600" dirty="0"/>
              </a:p>
              <a:p>
                <a:pPr>
                  <a:lnSpc>
                    <a:spcPct val="150000"/>
                  </a:lnSpc>
                </a:pPr>
                <a:endParaRPr kumimoji="1" lang="ko-KR" altLang="en-US" sz="1600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7645D86-2505-754E-A303-87F37C069CC0}"/>
                  </a:ext>
                </a:extLst>
              </p:cNvPr>
              <p:cNvSpPr/>
              <p:nvPr/>
            </p:nvSpPr>
            <p:spPr>
              <a:xfrm>
                <a:off x="6096000" y="3040131"/>
                <a:ext cx="6096000" cy="235308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kumimoji="1" lang="en-US" altLang="ko-KR" sz="1600" dirty="0"/>
                  <a:t>&lt;</a:t>
                </a:r>
                <a:r>
                  <a:rPr kumimoji="1" lang="ko-KR" altLang="en-US" sz="1600" dirty="0"/>
                  <a:t>요청을 받은 </a:t>
                </a:r>
                <a:r>
                  <a:rPr kumimoji="1" lang="en-US" altLang="ko-KR" sz="1600" dirty="0" err="1"/>
                  <a:t>views.new</a:t>
                </a:r>
                <a:r>
                  <a:rPr kumimoji="1" lang="ko-KR" altLang="en-US" sz="1600" dirty="0"/>
                  <a:t> 함수의 생각</a:t>
                </a:r>
                <a:r>
                  <a:rPr kumimoji="1" lang="en-US" altLang="ko-KR" sz="1600" dirty="0"/>
                  <a:t>&gt;</a:t>
                </a:r>
              </a:p>
              <a:p>
                <a:pPr>
                  <a:lnSpc>
                    <a:spcPct val="200000"/>
                  </a:lnSpc>
                </a:pPr>
                <a:r>
                  <a:rPr kumimoji="1" lang="ko-KR" altLang="en-US" sz="1600" dirty="0"/>
                  <a:t>어</a:t>
                </a:r>
                <a:r>
                  <a:rPr kumimoji="1" lang="en-US" altLang="ko-KR" sz="1600" dirty="0"/>
                  <a:t>?</a:t>
                </a:r>
                <a:r>
                  <a:rPr kumimoji="1" lang="ko-KR" altLang="en-US" sz="1600" dirty="0"/>
                  <a:t> 내가 요청을 받았는데 </a:t>
                </a:r>
                <a:r>
                  <a:rPr kumimoji="1" lang="en-US" altLang="ko-KR" sz="1600" b="1" dirty="0"/>
                  <a:t>POST</a:t>
                </a:r>
                <a:r>
                  <a:rPr kumimoji="1" lang="ko-KR" altLang="en-US" sz="1600" b="1" dirty="0"/>
                  <a:t> 요청</a:t>
                </a:r>
                <a:r>
                  <a:rPr kumimoji="1" lang="ko-KR" altLang="en-US" sz="1600" dirty="0"/>
                  <a:t>이네</a:t>
                </a:r>
                <a:r>
                  <a:rPr kumimoji="1" lang="en-US" altLang="ko-KR" sz="1600" dirty="0"/>
                  <a:t>??</a:t>
                </a:r>
                <a:r>
                  <a:rPr kumimoji="1" lang="ko-KR" altLang="en-US" sz="1600" dirty="0"/>
                  <a:t> </a:t>
                </a:r>
                <a:endParaRPr kumimoji="1" lang="en-US" altLang="ko-KR" sz="1600" dirty="0"/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1600" dirty="0"/>
                  <a:t>       아 글을 생성하려 하는구나</a:t>
                </a:r>
                <a:r>
                  <a:rPr kumimoji="1" lang="en-US" altLang="ko-KR" sz="1600" dirty="0"/>
                  <a:t>!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1600" dirty="0"/>
                  <a:t>       입력 받은 정보로 </a:t>
                </a:r>
                <a:r>
                  <a:rPr kumimoji="1" lang="ko-KR" altLang="en-US" sz="1600" b="1" dirty="0"/>
                  <a:t>글을 생성</a:t>
                </a:r>
                <a:r>
                  <a:rPr kumimoji="1" lang="ko-KR" altLang="en-US" sz="1600" dirty="0"/>
                  <a:t>하고 </a:t>
                </a:r>
                <a:r>
                  <a:rPr kumimoji="1" lang="ko-KR" altLang="en-US" sz="1600" b="1" dirty="0"/>
                  <a:t>다른 페이지로 </a:t>
                </a:r>
                <a:r>
                  <a:rPr kumimoji="1" lang="ko-KR" altLang="en-US" sz="1600" b="1" dirty="0" err="1"/>
                  <a:t>보내줄게</a:t>
                </a:r>
                <a:r>
                  <a:rPr kumimoji="1" lang="en-US" altLang="ko-KR" sz="1600" dirty="0"/>
                  <a:t>!</a:t>
                </a:r>
              </a:p>
              <a:p>
                <a:pPr>
                  <a:lnSpc>
                    <a:spcPct val="200000"/>
                  </a:lnSpc>
                </a:pPr>
                <a:endParaRPr kumimoji="1" lang="en-US" altLang="ko-KR" sz="400" dirty="0"/>
              </a:p>
              <a:p>
                <a:pPr>
                  <a:lnSpc>
                    <a:spcPct val="200000"/>
                  </a:lnSpc>
                </a:pPr>
                <a:r>
                  <a:rPr kumimoji="1" lang="ko-KR" altLang="en-US" sz="1600" dirty="0"/>
                  <a:t> </a:t>
                </a:r>
                <a:endParaRPr lang="ko-KR" altLang="en-US" sz="1600" dirty="0"/>
              </a:p>
            </p:txBody>
          </p:sp>
          <p:sp>
            <p:nvSpPr>
              <p:cNvPr id="23" name="오른쪽 화살표[R] 22">
                <a:extLst>
                  <a:ext uri="{FF2B5EF4-FFF2-40B4-BE49-F238E27FC236}">
                    <a16:creationId xmlns:a16="http://schemas.microsoft.com/office/drawing/2014/main" id="{DE7B5D98-F5FF-1B47-B4F2-844FF7A64A90}"/>
                  </a:ext>
                </a:extLst>
              </p:cNvPr>
              <p:cNvSpPr/>
              <p:nvPr/>
            </p:nvSpPr>
            <p:spPr>
              <a:xfrm>
                <a:off x="6212875" y="4143383"/>
                <a:ext cx="378136" cy="206256"/>
              </a:xfrm>
              <a:prstGeom prst="rightArrow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sp>
          <p:nvSpPr>
            <p:cNvPr id="14" name="오른쪽 화살표[R] 13">
              <a:extLst>
                <a:ext uri="{FF2B5EF4-FFF2-40B4-BE49-F238E27FC236}">
                  <a16:creationId xmlns:a16="http://schemas.microsoft.com/office/drawing/2014/main" id="{B07B5A26-FCEF-1D46-96FB-30783DBF8C1D}"/>
                </a:ext>
              </a:extLst>
            </p:cNvPr>
            <p:cNvSpPr/>
            <p:nvPr/>
          </p:nvSpPr>
          <p:spPr>
            <a:xfrm>
              <a:off x="6212875" y="4713705"/>
              <a:ext cx="378136" cy="206256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880B61-E8CF-5747-854E-F9FE7B0226ED}"/>
              </a:ext>
            </a:extLst>
          </p:cNvPr>
          <p:cNvSpPr/>
          <p:nvPr/>
        </p:nvSpPr>
        <p:spPr>
          <a:xfrm>
            <a:off x="484781" y="2186275"/>
            <a:ext cx="5126724" cy="332398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C678DD"/>
                </a:solidFill>
                <a:latin typeface="Menlo" panose="020B0609030804020204" pitchFamily="49" charset="0"/>
              </a:rPr>
              <a:t>from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ko-KR" sz="1400" dirty="0" err="1">
                <a:solidFill>
                  <a:srgbClr val="ABB2BF"/>
                </a:solidFill>
                <a:latin typeface="Menlo" panose="020B0609030804020204" pitchFamily="49" charset="0"/>
              </a:rPr>
              <a:t>django.shortcuts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ko-KR" sz="1400" dirty="0">
                <a:solidFill>
                  <a:srgbClr val="C678DD"/>
                </a:solidFill>
                <a:latin typeface="Menlo" panose="020B0609030804020204" pitchFamily="49" charset="0"/>
              </a:rPr>
              <a:t>import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 render, redirect</a:t>
            </a:r>
          </a:p>
          <a:p>
            <a:r>
              <a:rPr lang="en-US" altLang="ko-KR" sz="1400" dirty="0">
                <a:solidFill>
                  <a:srgbClr val="C678DD"/>
                </a:solidFill>
                <a:latin typeface="Menlo" panose="020B0609030804020204" pitchFamily="49" charset="0"/>
              </a:rPr>
              <a:t>from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 .models </a:t>
            </a:r>
            <a:r>
              <a:rPr lang="en-US" altLang="ko-KR" sz="1400" dirty="0">
                <a:solidFill>
                  <a:srgbClr val="C678DD"/>
                </a:solidFill>
                <a:latin typeface="Menlo" panose="020B0609030804020204" pitchFamily="49" charset="0"/>
              </a:rPr>
              <a:t>import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 Article</a:t>
            </a:r>
          </a:p>
          <a:p>
            <a:b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ko-KR" sz="1400" i="1" dirty="0">
                <a:solidFill>
                  <a:srgbClr val="5C6370"/>
                </a:solidFill>
                <a:latin typeface="Menlo" panose="020B0609030804020204" pitchFamily="49" charset="0"/>
              </a:rPr>
              <a:t># Create your views here.</a:t>
            </a:r>
            <a:endParaRPr lang="en-US" altLang="ko-KR" sz="14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ko-KR" sz="1400" dirty="0">
                <a:solidFill>
                  <a:srgbClr val="C678DD"/>
                </a:solidFill>
                <a:latin typeface="Menlo" panose="020B0609030804020204" pitchFamily="49" charset="0"/>
              </a:rPr>
              <a:t>def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ko-KR" sz="1400" dirty="0">
                <a:solidFill>
                  <a:srgbClr val="61AFEF"/>
                </a:solidFill>
                <a:latin typeface="Menlo" panose="020B0609030804020204" pitchFamily="49" charset="0"/>
              </a:rPr>
              <a:t>new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ko-KR" sz="1400" dirty="0">
                <a:solidFill>
                  <a:srgbClr val="D19A66"/>
                </a:solidFill>
                <a:latin typeface="Menlo" panose="020B0609030804020204" pitchFamily="49" charset="0"/>
              </a:rPr>
              <a:t>request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US" altLang="ko-KR" sz="1400" dirty="0">
                <a:solidFill>
                  <a:srgbClr val="C678DD"/>
                </a:solidFill>
                <a:latin typeface="Menlo" panose="020B0609030804020204" pitchFamily="49" charset="0"/>
              </a:rPr>
              <a:t>    if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ko-KR" sz="1400" dirty="0" err="1">
                <a:solidFill>
                  <a:srgbClr val="ABB2BF"/>
                </a:solidFill>
                <a:latin typeface="Menlo" panose="020B0609030804020204" pitchFamily="49" charset="0"/>
              </a:rPr>
              <a:t>request.method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ko-KR" sz="1400" dirty="0">
                <a:solidFill>
                  <a:srgbClr val="C678DD"/>
                </a:solidFill>
                <a:latin typeface="Menlo" panose="020B0609030804020204" pitchFamily="49" charset="0"/>
              </a:rPr>
              <a:t>==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ko-KR" sz="1400" dirty="0">
                <a:solidFill>
                  <a:srgbClr val="98C379"/>
                </a:solidFill>
                <a:latin typeface="Menlo" panose="020B0609030804020204" pitchFamily="49" charset="0"/>
              </a:rPr>
              <a:t>'POST’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altLang="ko-KR" sz="1400" i="1" dirty="0">
                <a:solidFill>
                  <a:srgbClr val="5C6370"/>
                </a:solidFill>
                <a:latin typeface="Menlo" panose="020B0609030804020204" pitchFamily="49" charset="0"/>
              </a:rPr>
              <a:t>        # POST </a:t>
            </a:r>
            <a:r>
              <a:rPr lang="ko-KR" altLang="en-US" sz="1400" i="1" dirty="0">
                <a:solidFill>
                  <a:srgbClr val="5C6370"/>
                </a:solidFill>
                <a:latin typeface="Menlo" panose="020B0609030804020204" pitchFamily="49" charset="0"/>
              </a:rPr>
              <a:t>요청으로 온 데이터 확인</a:t>
            </a:r>
            <a:endParaRPr lang="ko-KR" altLang="en-US" sz="14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ko-KR" sz="1400" dirty="0">
                <a:solidFill>
                  <a:srgbClr val="56B6C2"/>
                </a:solidFill>
                <a:latin typeface="Menlo" panose="020B0609030804020204" pitchFamily="49" charset="0"/>
              </a:rPr>
              <a:t>        print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ko-KR" sz="1400" dirty="0" err="1">
                <a:solidFill>
                  <a:srgbClr val="ABB2BF"/>
                </a:solidFill>
                <a:latin typeface="Menlo" panose="020B0609030804020204" pitchFamily="49" charset="0"/>
              </a:rPr>
              <a:t>request.POST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) </a:t>
            </a:r>
          </a:p>
          <a:p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        </a:t>
            </a:r>
            <a:r>
              <a:rPr lang="en-US" altLang="ko-KR" sz="1400" dirty="0" err="1">
                <a:solidFill>
                  <a:srgbClr val="ABB2BF"/>
                </a:solidFill>
                <a:latin typeface="Menlo" panose="020B0609030804020204" pitchFamily="49" charset="0"/>
              </a:rPr>
              <a:t>new_article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ko-KR" sz="1400" dirty="0">
                <a:solidFill>
                  <a:srgbClr val="C678DD"/>
                </a:solidFill>
                <a:latin typeface="Menlo" panose="020B0609030804020204" pitchFamily="49" charset="0"/>
              </a:rPr>
              <a:t>=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ko-KR" sz="1400" dirty="0" err="1">
                <a:solidFill>
                  <a:srgbClr val="ABB2BF"/>
                </a:solidFill>
                <a:latin typeface="Menlo" panose="020B0609030804020204" pitchFamily="49" charset="0"/>
              </a:rPr>
              <a:t>Article.objects.create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-US" altLang="ko-KR" sz="1400" dirty="0">
                <a:solidFill>
                  <a:srgbClr val="D19A66"/>
                </a:solidFill>
                <a:latin typeface="Menlo" panose="020B0609030804020204" pitchFamily="49" charset="0"/>
              </a:rPr>
              <a:t>            title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ko-KR" sz="1400" dirty="0">
                <a:solidFill>
                  <a:srgbClr val="C678DD"/>
                </a:solidFill>
                <a:latin typeface="Menlo" panose="020B0609030804020204" pitchFamily="49" charset="0"/>
              </a:rPr>
              <a:t>=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ko-KR" sz="1400" dirty="0" err="1">
                <a:solidFill>
                  <a:srgbClr val="ABB2BF"/>
                </a:solidFill>
                <a:latin typeface="Menlo" panose="020B0609030804020204" pitchFamily="49" charset="0"/>
              </a:rPr>
              <a:t>request.POST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[</a:t>
            </a:r>
            <a:r>
              <a:rPr lang="en-US" altLang="ko-KR" sz="1400" dirty="0">
                <a:solidFill>
                  <a:srgbClr val="98C379"/>
                </a:solidFill>
                <a:latin typeface="Menlo" panose="020B0609030804020204" pitchFamily="49" charset="0"/>
              </a:rPr>
              <a:t>'title’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],</a:t>
            </a:r>
          </a:p>
          <a:p>
            <a:r>
              <a:rPr lang="en-US" altLang="ko-KR" sz="1400" dirty="0">
                <a:solidFill>
                  <a:srgbClr val="D19A66"/>
                </a:solidFill>
                <a:latin typeface="Menlo" panose="020B0609030804020204" pitchFamily="49" charset="0"/>
              </a:rPr>
              <a:t>            content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ko-KR" sz="1400" dirty="0">
                <a:solidFill>
                  <a:srgbClr val="C678DD"/>
                </a:solidFill>
                <a:latin typeface="Menlo" panose="020B0609030804020204" pitchFamily="49" charset="0"/>
              </a:rPr>
              <a:t>=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ko-KR" sz="1400" dirty="0" err="1">
                <a:solidFill>
                  <a:srgbClr val="ABB2BF"/>
                </a:solidFill>
                <a:latin typeface="Menlo" panose="020B0609030804020204" pitchFamily="49" charset="0"/>
              </a:rPr>
              <a:t>request.POST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[</a:t>
            </a:r>
            <a:r>
              <a:rPr lang="en-US" altLang="ko-KR" sz="1400" dirty="0">
                <a:solidFill>
                  <a:srgbClr val="98C379"/>
                </a:solidFill>
                <a:latin typeface="Menlo" panose="020B0609030804020204" pitchFamily="49" charset="0"/>
              </a:rPr>
              <a:t>'content’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        )</a:t>
            </a:r>
          </a:p>
          <a:p>
            <a:r>
              <a:rPr lang="en-US" altLang="ko-KR" sz="1400" dirty="0">
                <a:solidFill>
                  <a:srgbClr val="C678DD"/>
                </a:solidFill>
                <a:latin typeface="Menlo" panose="020B0609030804020204" pitchFamily="49" charset="0"/>
              </a:rPr>
              <a:t>        return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 redirect(</a:t>
            </a:r>
            <a:r>
              <a:rPr lang="en-US" altLang="ko-KR" sz="1400" dirty="0">
                <a:solidFill>
                  <a:srgbClr val="98C379"/>
                </a:solidFill>
                <a:latin typeface="Menlo" panose="020B0609030804020204" pitchFamily="49" charset="0"/>
              </a:rPr>
              <a:t>‘list’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    </a:t>
            </a:r>
            <a:r>
              <a:rPr lang="en-US" altLang="ko-KR" sz="1400" dirty="0">
                <a:solidFill>
                  <a:srgbClr val="C678DD"/>
                </a:solidFill>
                <a:latin typeface="Menlo" panose="020B0609030804020204" pitchFamily="49" charset="0"/>
              </a:rPr>
              <a:t>return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 render(request, </a:t>
            </a:r>
            <a:r>
              <a:rPr lang="en-US" altLang="ko-KR" sz="1400" dirty="0">
                <a:solidFill>
                  <a:srgbClr val="98C379"/>
                </a:solidFill>
                <a:latin typeface="Menlo" panose="020B0609030804020204" pitchFamily="49" charset="0"/>
              </a:rPr>
              <a:t>'</a:t>
            </a:r>
            <a:r>
              <a:rPr lang="en-US" altLang="ko-KR" sz="1400" dirty="0" err="1">
                <a:solidFill>
                  <a:srgbClr val="98C379"/>
                </a:solidFill>
                <a:latin typeface="Menlo" panose="020B0609030804020204" pitchFamily="49" charset="0"/>
              </a:rPr>
              <a:t>new.html</a:t>
            </a:r>
            <a:r>
              <a:rPr lang="en-US" altLang="ko-KR" sz="1400" dirty="0">
                <a:solidFill>
                  <a:srgbClr val="98C379"/>
                </a:solidFill>
                <a:latin typeface="Menlo" panose="020B0609030804020204" pitchFamily="49" charset="0"/>
              </a:rPr>
              <a:t>'</a:t>
            </a:r>
            <a:r>
              <a:rPr lang="en-US" altLang="ko-KR" sz="1400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  <a:endParaRPr lang="en-US" altLang="ko-KR" sz="1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E9222D-41E9-EF4D-947B-68F48193F2B2}"/>
              </a:ext>
            </a:extLst>
          </p:cNvPr>
          <p:cNvSpPr txBox="1"/>
          <p:nvPr/>
        </p:nvSpPr>
        <p:spPr>
          <a:xfrm>
            <a:off x="10186316" y="4693918"/>
            <a:ext cx="9089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(redirect)</a:t>
            </a:r>
            <a:endParaRPr kumimoji="1"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9363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7EEAADE-0602-47CB-AE82-4C6757C3E8BA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18E97-F4F1-42C4-B580-8579E3DBF1E9}"/>
              </a:ext>
            </a:extLst>
          </p:cNvPr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NE</a:t>
            </a:r>
            <a:r>
              <a:rPr lang="en-US" altLang="ko-KR" sz="1400" b="1" dirty="0">
                <a:solidFill>
                  <a:srgbClr val="FF9E1A"/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T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LIKELION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39F6E8-F914-4777-8886-B9AA04FDCD85}"/>
              </a:ext>
            </a:extLst>
          </p:cNvPr>
          <p:cNvSpPr txBox="1"/>
          <p:nvPr/>
        </p:nvSpPr>
        <p:spPr>
          <a:xfrm>
            <a:off x="602762" y="307821"/>
            <a:ext cx="3911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100">
                <a:latin typeface="Abadi" panose="020B0604020104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Blog</a:t>
            </a:r>
            <a:endParaRPr lang="ko-KR" altLang="en-US" sz="2400" b="1" spc="100" dirty="0">
              <a:latin typeface="Abadi" panose="020B0604020104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973308-C266-43A7-AA27-A06557441CFC}"/>
              </a:ext>
            </a:extLst>
          </p:cNvPr>
          <p:cNvSpPr txBox="1"/>
          <p:nvPr/>
        </p:nvSpPr>
        <p:spPr>
          <a:xfrm>
            <a:off x="602762" y="745364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2. list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페이지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6C8E677-5843-444D-A6F8-284109B3BD5D}"/>
              </a:ext>
            </a:extLst>
          </p:cNvPr>
          <p:cNvGrpSpPr/>
          <p:nvPr/>
        </p:nvGrpSpPr>
        <p:grpSpPr>
          <a:xfrm>
            <a:off x="800572" y="1588632"/>
            <a:ext cx="6096000" cy="1767504"/>
            <a:chOff x="5699532" y="2377143"/>
            <a:chExt cx="6096000" cy="176750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61EDEA-B9F6-5643-97A3-07387C2ED1AB}"/>
                </a:ext>
              </a:extLst>
            </p:cNvPr>
            <p:cNvSpPr txBox="1"/>
            <p:nvPr/>
          </p:nvSpPr>
          <p:spPr>
            <a:xfrm>
              <a:off x="5699532" y="2377143"/>
              <a:ext cx="3807453" cy="8757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2000" b="1" dirty="0"/>
                <a:t>글</a:t>
              </a:r>
              <a:r>
                <a:rPr kumimoji="1" lang="en-US" altLang="ko-KR" sz="2000" b="1" dirty="0"/>
                <a:t> </a:t>
              </a:r>
              <a:r>
                <a:rPr kumimoji="1" lang="ko-KR" altLang="en-US" sz="2000" b="1" dirty="0"/>
                <a:t>목록 페이지 </a:t>
              </a:r>
              <a:r>
                <a:rPr kumimoji="1" lang="en-US" altLang="ko-KR" sz="2000" b="1" dirty="0" err="1"/>
                <a:t>url</a:t>
              </a:r>
              <a:r>
                <a:rPr kumimoji="1" lang="ko-KR" altLang="en-US" sz="2000" b="1" dirty="0"/>
                <a:t>에 접근하면</a:t>
              </a:r>
              <a:r>
                <a:rPr kumimoji="1" lang="en-US" altLang="ko-KR" sz="2000" b="1" dirty="0"/>
                <a:t>?</a:t>
              </a:r>
            </a:p>
            <a:p>
              <a:pPr>
                <a:lnSpc>
                  <a:spcPct val="150000"/>
                </a:lnSpc>
              </a:pPr>
              <a:r>
                <a:rPr kumimoji="1" lang="ko-KR" altLang="en-US" sz="1600" dirty="0"/>
                <a:t> 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7645D86-2505-754E-A303-87F37C069CC0}"/>
                </a:ext>
              </a:extLst>
            </p:cNvPr>
            <p:cNvSpPr/>
            <p:nvPr/>
          </p:nvSpPr>
          <p:spPr>
            <a:xfrm>
              <a:off x="5699532" y="2868785"/>
              <a:ext cx="6096000" cy="127586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kumimoji="1" lang="en-US" altLang="ko-KR" sz="1600" dirty="0"/>
                <a:t>HTML </a:t>
              </a:r>
              <a:r>
                <a:rPr kumimoji="1" lang="ko-KR" altLang="en-US" sz="1600" dirty="0"/>
                <a:t>파일에는 데이터가 저장되어 있지 않으니</a:t>
              </a:r>
              <a:r>
                <a:rPr kumimoji="1" lang="en-US" altLang="ko-KR" sz="1600" dirty="0"/>
                <a:t>…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600" b="1" dirty="0"/>
                <a:t>Views</a:t>
              </a:r>
              <a:r>
                <a:rPr kumimoji="1" lang="ko-KR" altLang="en-US" sz="1600" dirty="0"/>
                <a:t>가</a:t>
              </a:r>
              <a:r>
                <a:rPr kumimoji="1" lang="ko-KR" altLang="en-US" sz="1600" b="1" dirty="0"/>
                <a:t> </a:t>
              </a:r>
              <a:r>
                <a:rPr kumimoji="1" lang="en-US" altLang="ko-KR" sz="1600" b="1" dirty="0"/>
                <a:t>Model</a:t>
              </a:r>
              <a:r>
                <a:rPr kumimoji="1" lang="ko-KR" altLang="en-US" sz="1600" dirty="0"/>
                <a:t>을 통해 데이터를 조회하고</a:t>
              </a:r>
              <a:endParaRPr kumimoji="1" lang="en-US" altLang="ko-KR" sz="1600" dirty="0"/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kumimoji="1" lang="ko-KR" altLang="en-US" sz="1600" dirty="0"/>
                <a:t>렌더링 할 수 있도록 </a:t>
              </a:r>
              <a:r>
                <a:rPr kumimoji="1" lang="en-US" altLang="ko-KR" sz="1600" b="1" dirty="0"/>
                <a:t>Templates</a:t>
              </a:r>
              <a:r>
                <a:rPr kumimoji="1" lang="ko-KR" altLang="en-US" sz="1600" dirty="0"/>
                <a:t>로 </a:t>
              </a:r>
              <a:r>
                <a:rPr kumimoji="1" lang="ko-KR" altLang="en-US" sz="1600" dirty="0" err="1"/>
                <a:t>전해줘야겠죠</a:t>
              </a:r>
              <a:r>
                <a:rPr kumimoji="1" lang="en-US" altLang="ko-KR" sz="1600" dirty="0"/>
                <a:t>?</a:t>
              </a:r>
              <a:r>
                <a:rPr kumimoji="1" lang="ko-KR" altLang="en-US" sz="1600" dirty="0"/>
                <a:t> </a:t>
              </a:r>
              <a:endParaRPr lang="ko-KR" altLang="en-US" sz="1600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B58233C-7D1F-644E-9A75-662808AB2685}"/>
              </a:ext>
            </a:extLst>
          </p:cNvPr>
          <p:cNvGrpSpPr/>
          <p:nvPr/>
        </p:nvGrpSpPr>
        <p:grpSpPr>
          <a:xfrm>
            <a:off x="773388" y="5172630"/>
            <a:ext cx="6150367" cy="1042183"/>
            <a:chOff x="2674016" y="1426654"/>
            <a:chExt cx="6982602" cy="104218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7B7E6BE-C04F-1641-99DA-63EAD0F8E0AB}"/>
                </a:ext>
              </a:extLst>
            </p:cNvPr>
            <p:cNvSpPr txBox="1"/>
            <p:nvPr/>
          </p:nvSpPr>
          <p:spPr>
            <a:xfrm>
              <a:off x="2674016" y="1426654"/>
              <a:ext cx="11905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err="1"/>
                <a:t>views.py</a:t>
              </a:r>
              <a:endParaRPr kumimoji="1" lang="ko-KR" altLang="en-US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0E742AA-AD9F-7B4B-8E73-B64000AE2E44}"/>
                </a:ext>
              </a:extLst>
            </p:cNvPr>
            <p:cNvSpPr/>
            <p:nvPr/>
          </p:nvSpPr>
          <p:spPr>
            <a:xfrm>
              <a:off x="2674016" y="1822506"/>
              <a:ext cx="698260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rgbClr val="C678DD"/>
                  </a:solidFill>
                  <a:latin typeface="Menlo" panose="020B0609030804020204" pitchFamily="49" charset="0"/>
                </a:rPr>
                <a:t>def</a:t>
              </a:r>
              <a:r>
                <a:rPr lang="en-US" altLang="ko-KR" sz="1200" dirty="0">
                  <a:solidFill>
                    <a:srgbClr val="ABB2BF"/>
                  </a:solidFill>
                  <a:latin typeface="Menlo" panose="020B0609030804020204" pitchFamily="49" charset="0"/>
                </a:rPr>
                <a:t> </a:t>
              </a:r>
              <a:r>
                <a:rPr lang="en-US" altLang="ko-KR" sz="1200" dirty="0">
                  <a:solidFill>
                    <a:srgbClr val="56B6C2"/>
                  </a:solidFill>
                  <a:latin typeface="Menlo" panose="020B0609030804020204" pitchFamily="49" charset="0"/>
                </a:rPr>
                <a:t>list</a:t>
              </a:r>
              <a:r>
                <a:rPr lang="en-US" altLang="ko-KR" sz="1200" dirty="0">
                  <a:solidFill>
                    <a:srgbClr val="ABB2BF"/>
                  </a:solidFill>
                  <a:latin typeface="Menlo" panose="020B0609030804020204" pitchFamily="49" charset="0"/>
                </a:rPr>
                <a:t>(</a:t>
              </a:r>
              <a:r>
                <a:rPr lang="en-US" altLang="ko-KR" sz="1200" dirty="0">
                  <a:solidFill>
                    <a:srgbClr val="D19A66"/>
                  </a:solidFill>
                  <a:latin typeface="Menlo" panose="020B0609030804020204" pitchFamily="49" charset="0"/>
                </a:rPr>
                <a:t>request</a:t>
              </a:r>
              <a:r>
                <a:rPr lang="en-US" altLang="ko-KR" sz="1200" dirty="0">
                  <a:solidFill>
                    <a:srgbClr val="ABB2BF"/>
                  </a:solidFill>
                  <a:latin typeface="Menlo" panose="020B0609030804020204" pitchFamily="49" charset="0"/>
                </a:rPr>
                <a:t>):</a:t>
              </a:r>
            </a:p>
            <a:p>
              <a:r>
                <a:rPr lang="ko-KR" altLang="en-US" sz="1200" dirty="0">
                  <a:solidFill>
                    <a:srgbClr val="ABB2BF"/>
                  </a:solidFill>
                  <a:latin typeface="Menlo" panose="020B0609030804020204" pitchFamily="49" charset="0"/>
                </a:rPr>
                <a:t>    </a:t>
              </a:r>
              <a:r>
                <a:rPr lang="en-US" altLang="ko-KR" sz="1200" dirty="0">
                  <a:solidFill>
                    <a:srgbClr val="ABB2BF"/>
                  </a:solidFill>
                  <a:latin typeface="Menlo" panose="020B0609030804020204" pitchFamily="49" charset="0"/>
                </a:rPr>
                <a:t>articles </a:t>
              </a:r>
              <a:r>
                <a:rPr lang="en-US" altLang="ko-KR" sz="1200" dirty="0">
                  <a:solidFill>
                    <a:srgbClr val="C678DD"/>
                  </a:solidFill>
                  <a:latin typeface="Menlo" panose="020B0609030804020204" pitchFamily="49" charset="0"/>
                </a:rPr>
                <a:t>=</a:t>
              </a:r>
              <a:r>
                <a:rPr lang="en-US" altLang="ko-KR" sz="1200" dirty="0">
                  <a:solidFill>
                    <a:srgbClr val="ABB2BF"/>
                  </a:solidFill>
                  <a:latin typeface="Menlo" panose="020B0609030804020204" pitchFamily="49" charset="0"/>
                </a:rPr>
                <a:t> </a:t>
              </a:r>
              <a:r>
                <a:rPr lang="en-US" altLang="ko-KR" sz="1200" dirty="0" err="1">
                  <a:solidFill>
                    <a:srgbClr val="ABB2BF"/>
                  </a:solidFill>
                  <a:latin typeface="Menlo" panose="020B0609030804020204" pitchFamily="49" charset="0"/>
                </a:rPr>
                <a:t>Article.objects.all</a:t>
              </a:r>
              <a:r>
                <a:rPr lang="en-US" altLang="ko-KR" sz="1200" dirty="0">
                  <a:solidFill>
                    <a:srgbClr val="ABB2BF"/>
                  </a:solidFill>
                  <a:latin typeface="Menlo" panose="020B0609030804020204" pitchFamily="49" charset="0"/>
                </a:rPr>
                <a:t>()</a:t>
              </a:r>
            </a:p>
            <a:p>
              <a:r>
                <a:rPr lang="ko-KR" altLang="en-US" sz="1200" dirty="0">
                  <a:solidFill>
                    <a:srgbClr val="C678DD"/>
                  </a:solidFill>
                  <a:latin typeface="Menlo" panose="020B0609030804020204" pitchFamily="49" charset="0"/>
                </a:rPr>
                <a:t>    </a:t>
              </a:r>
              <a:r>
                <a:rPr lang="en-US" altLang="ko-KR" sz="1200" dirty="0">
                  <a:solidFill>
                    <a:srgbClr val="C678DD"/>
                  </a:solidFill>
                  <a:latin typeface="Menlo" panose="020B0609030804020204" pitchFamily="49" charset="0"/>
                </a:rPr>
                <a:t>return</a:t>
              </a:r>
              <a:r>
                <a:rPr lang="en-US" altLang="ko-KR" sz="1200" dirty="0">
                  <a:solidFill>
                    <a:srgbClr val="ABB2BF"/>
                  </a:solidFill>
                  <a:latin typeface="Menlo" panose="020B0609030804020204" pitchFamily="49" charset="0"/>
                </a:rPr>
                <a:t> render(request, </a:t>
              </a:r>
              <a:r>
                <a:rPr lang="en-US" altLang="ko-KR" sz="1200" dirty="0">
                  <a:solidFill>
                    <a:srgbClr val="98C379"/>
                  </a:solidFill>
                  <a:latin typeface="Menlo" panose="020B0609030804020204" pitchFamily="49" charset="0"/>
                </a:rPr>
                <a:t>'</a:t>
              </a:r>
              <a:r>
                <a:rPr lang="en-US" altLang="ko-KR" sz="1200" dirty="0" err="1">
                  <a:solidFill>
                    <a:srgbClr val="98C379"/>
                  </a:solidFill>
                  <a:latin typeface="Menlo" panose="020B0609030804020204" pitchFamily="49" charset="0"/>
                </a:rPr>
                <a:t>list.html</a:t>
              </a:r>
              <a:r>
                <a:rPr lang="en-US" altLang="ko-KR" sz="1200" dirty="0">
                  <a:solidFill>
                    <a:srgbClr val="98C379"/>
                  </a:solidFill>
                  <a:latin typeface="Menlo" panose="020B0609030804020204" pitchFamily="49" charset="0"/>
                </a:rPr>
                <a:t>'</a:t>
              </a:r>
              <a:r>
                <a:rPr lang="en-US" altLang="ko-KR" sz="1200" dirty="0">
                  <a:solidFill>
                    <a:srgbClr val="ABB2BF"/>
                  </a:solidFill>
                  <a:latin typeface="Menlo" panose="020B0609030804020204" pitchFamily="49" charset="0"/>
                </a:rPr>
                <a:t>, {</a:t>
              </a:r>
              <a:r>
                <a:rPr lang="en-US" altLang="ko-KR" sz="1200" dirty="0">
                  <a:solidFill>
                    <a:srgbClr val="98C379"/>
                  </a:solidFill>
                  <a:latin typeface="Menlo" panose="020B0609030804020204" pitchFamily="49" charset="0"/>
                </a:rPr>
                <a:t>'articles'</a:t>
              </a:r>
              <a:r>
                <a:rPr lang="en-US" altLang="ko-KR" sz="1200" dirty="0">
                  <a:solidFill>
                    <a:srgbClr val="ABB2BF"/>
                  </a:solidFill>
                  <a:latin typeface="Menlo" panose="020B0609030804020204" pitchFamily="49" charset="0"/>
                </a:rPr>
                <a:t>: articles})</a:t>
              </a:r>
              <a:endParaRPr lang="en-US" altLang="ko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endParaRPr>
            </a:p>
          </p:txBody>
        </p:sp>
      </p:grpSp>
      <p:pic>
        <p:nvPicPr>
          <p:cNvPr id="20" name="Picture 2" descr="큰 그림을 그려보자 - 프로젝트 구성, MTV 패턴">
            <a:extLst>
              <a:ext uri="{FF2B5EF4-FFF2-40B4-BE49-F238E27FC236}">
                <a16:creationId xmlns:a16="http://schemas.microsoft.com/office/drawing/2014/main" id="{612BACFA-7756-E440-8A2F-F5D5783DF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971" y="1701418"/>
            <a:ext cx="5147547" cy="190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CE3C407-88C7-E842-9FFD-8A4536AB80E5}"/>
              </a:ext>
            </a:extLst>
          </p:cNvPr>
          <p:cNvSpPr txBox="1"/>
          <p:nvPr/>
        </p:nvSpPr>
        <p:spPr>
          <a:xfrm>
            <a:off x="773388" y="3703161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url.py</a:t>
            </a:r>
            <a:endParaRPr kumimoji="1"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575FC25-778E-D54D-B5D3-78FE605F6A98}"/>
              </a:ext>
            </a:extLst>
          </p:cNvPr>
          <p:cNvSpPr/>
          <p:nvPr/>
        </p:nvSpPr>
        <p:spPr>
          <a:xfrm>
            <a:off x="773388" y="4114730"/>
            <a:ext cx="6096000" cy="1015663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altLang="ko-KR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urlpatterns</a:t>
            </a:r>
            <a:r>
              <a:rPr lang="en-US" altLang="ko-KR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ko-KR" sz="1200" dirty="0">
                <a:solidFill>
                  <a:srgbClr val="C678DD"/>
                </a:solidFill>
                <a:latin typeface="Menlo" panose="020B0609030804020204" pitchFamily="49" charset="0"/>
              </a:rPr>
              <a:t>=</a:t>
            </a:r>
            <a:r>
              <a:rPr lang="en-US" altLang="ko-KR" sz="1200" dirty="0">
                <a:solidFill>
                  <a:srgbClr val="ABB2BF"/>
                </a:solidFill>
                <a:latin typeface="Menlo" panose="020B0609030804020204" pitchFamily="49" charset="0"/>
              </a:rPr>
              <a:t> [</a:t>
            </a:r>
          </a:p>
          <a:p>
            <a:r>
              <a:rPr lang="en-US" altLang="ko-KR" sz="1200" dirty="0">
                <a:solidFill>
                  <a:srgbClr val="ABB2BF"/>
                </a:solidFill>
                <a:latin typeface="Menlo" panose="020B0609030804020204" pitchFamily="49" charset="0"/>
              </a:rPr>
              <a:t>    path(</a:t>
            </a:r>
            <a:r>
              <a:rPr lang="en-US" altLang="ko-KR" sz="1200" dirty="0">
                <a:solidFill>
                  <a:srgbClr val="98C379"/>
                </a:solidFill>
                <a:latin typeface="Menlo" panose="020B0609030804020204" pitchFamily="49" charset="0"/>
              </a:rPr>
              <a:t>'admin/'</a:t>
            </a:r>
            <a:r>
              <a:rPr lang="en-US" altLang="ko-KR" sz="1200" dirty="0">
                <a:solidFill>
                  <a:srgbClr val="ABB2BF"/>
                </a:solidFill>
                <a:latin typeface="Menlo" panose="020B0609030804020204" pitchFamily="49" charset="0"/>
              </a:rPr>
              <a:t>, </a:t>
            </a:r>
            <a:r>
              <a:rPr lang="en-US" altLang="ko-KR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admin.site.urls</a:t>
            </a:r>
            <a:r>
              <a:rPr lang="en-US" altLang="ko-KR" sz="1200" dirty="0">
                <a:solidFill>
                  <a:srgbClr val="ABB2BF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altLang="ko-KR" sz="1200" dirty="0">
                <a:solidFill>
                  <a:srgbClr val="ABB2BF"/>
                </a:solidFill>
                <a:latin typeface="Menlo" panose="020B0609030804020204" pitchFamily="49" charset="0"/>
              </a:rPr>
              <a:t>    path(</a:t>
            </a:r>
            <a:r>
              <a:rPr lang="en-US" altLang="ko-KR" sz="1200" dirty="0">
                <a:solidFill>
                  <a:srgbClr val="98C379"/>
                </a:solidFill>
                <a:latin typeface="Menlo" panose="020B0609030804020204" pitchFamily="49" charset="0"/>
              </a:rPr>
              <a:t>'new'</a:t>
            </a:r>
            <a:r>
              <a:rPr lang="en-US" altLang="ko-KR" sz="1200" dirty="0">
                <a:solidFill>
                  <a:srgbClr val="ABB2BF"/>
                </a:solidFill>
                <a:latin typeface="Menlo" panose="020B0609030804020204" pitchFamily="49" charset="0"/>
              </a:rPr>
              <a:t>, </a:t>
            </a:r>
            <a:r>
              <a:rPr lang="en-US" altLang="ko-KR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views.new</a:t>
            </a:r>
            <a:r>
              <a:rPr lang="en-US" altLang="ko-KR" sz="1200" dirty="0">
                <a:solidFill>
                  <a:srgbClr val="ABB2BF"/>
                </a:solidFill>
                <a:latin typeface="Menlo" panose="020B0609030804020204" pitchFamily="49" charset="0"/>
              </a:rPr>
              <a:t>, </a:t>
            </a:r>
            <a:r>
              <a:rPr lang="en-US" altLang="ko-KR" sz="1200" dirty="0">
                <a:solidFill>
                  <a:srgbClr val="D19A66"/>
                </a:solidFill>
                <a:latin typeface="Menlo" panose="020B0609030804020204" pitchFamily="49" charset="0"/>
              </a:rPr>
              <a:t>name</a:t>
            </a:r>
            <a:r>
              <a:rPr lang="en-US" altLang="ko-KR" sz="1200" dirty="0">
                <a:solidFill>
                  <a:srgbClr val="C678DD"/>
                </a:solidFill>
                <a:latin typeface="Menlo" panose="020B0609030804020204" pitchFamily="49" charset="0"/>
              </a:rPr>
              <a:t>=</a:t>
            </a:r>
            <a:r>
              <a:rPr lang="en-US" altLang="ko-KR" sz="1200" dirty="0">
                <a:solidFill>
                  <a:srgbClr val="98C379"/>
                </a:solidFill>
                <a:latin typeface="Menlo" panose="020B0609030804020204" pitchFamily="49" charset="0"/>
              </a:rPr>
              <a:t>'new’</a:t>
            </a:r>
            <a:r>
              <a:rPr lang="en-US" altLang="ko-KR" sz="1200" dirty="0">
                <a:solidFill>
                  <a:srgbClr val="ABB2BF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altLang="ko-KR" sz="1200" dirty="0">
                <a:solidFill>
                  <a:srgbClr val="ABB2BF"/>
                </a:solidFill>
                <a:latin typeface="Menlo" panose="020B0609030804020204" pitchFamily="49" charset="0"/>
              </a:rPr>
              <a:t>    path(</a:t>
            </a:r>
            <a:r>
              <a:rPr lang="en-US" altLang="ko-KR" sz="1200" dirty="0">
                <a:solidFill>
                  <a:srgbClr val="98C379"/>
                </a:solidFill>
                <a:latin typeface="Menlo" panose="020B0609030804020204" pitchFamily="49" charset="0"/>
              </a:rPr>
              <a:t>'list'</a:t>
            </a:r>
            <a:r>
              <a:rPr lang="en-US" altLang="ko-KR" sz="1200" dirty="0">
                <a:solidFill>
                  <a:srgbClr val="ABB2BF"/>
                </a:solidFill>
                <a:latin typeface="Menlo" panose="020B0609030804020204" pitchFamily="49" charset="0"/>
              </a:rPr>
              <a:t>, </a:t>
            </a:r>
            <a:r>
              <a:rPr lang="en-US" altLang="ko-KR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views.list</a:t>
            </a:r>
            <a:r>
              <a:rPr lang="en-US" altLang="ko-KR" sz="1200" dirty="0">
                <a:solidFill>
                  <a:srgbClr val="ABB2BF"/>
                </a:solidFill>
                <a:latin typeface="Menlo" panose="020B0609030804020204" pitchFamily="49" charset="0"/>
              </a:rPr>
              <a:t>, </a:t>
            </a:r>
            <a:r>
              <a:rPr lang="en-US" altLang="ko-KR" sz="1200" dirty="0">
                <a:solidFill>
                  <a:srgbClr val="D19A66"/>
                </a:solidFill>
                <a:latin typeface="Menlo" panose="020B0609030804020204" pitchFamily="49" charset="0"/>
              </a:rPr>
              <a:t>name</a:t>
            </a:r>
            <a:r>
              <a:rPr lang="en-US" altLang="ko-KR" sz="1200" dirty="0">
                <a:solidFill>
                  <a:srgbClr val="C678DD"/>
                </a:solidFill>
                <a:latin typeface="Menlo" panose="020B0609030804020204" pitchFamily="49" charset="0"/>
              </a:rPr>
              <a:t>=</a:t>
            </a:r>
            <a:r>
              <a:rPr lang="en-US" altLang="ko-KR" sz="1200" dirty="0">
                <a:solidFill>
                  <a:srgbClr val="98C379"/>
                </a:solidFill>
                <a:latin typeface="Menlo" panose="020B0609030804020204" pitchFamily="49" charset="0"/>
              </a:rPr>
              <a:t>'list'</a:t>
            </a:r>
            <a:r>
              <a:rPr lang="en-US" altLang="ko-KR" sz="1200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ABB2BF"/>
                </a:solidFill>
                <a:latin typeface="Menlo" panose="020B0609030804020204" pitchFamily="49" charset="0"/>
              </a:rPr>
              <a:t>]</a:t>
            </a:r>
            <a:endParaRPr lang="en-US" altLang="ko-KR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50184C7D-02D6-974D-9F54-BD188877735A}"/>
              </a:ext>
            </a:extLst>
          </p:cNvPr>
          <p:cNvSpPr/>
          <p:nvPr/>
        </p:nvSpPr>
        <p:spPr>
          <a:xfrm>
            <a:off x="5906931" y="2393402"/>
            <a:ext cx="480013" cy="206256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33968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7EEAADE-0602-47CB-AE82-4C6757C3E8BA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18E97-F4F1-42C4-B580-8579E3DBF1E9}"/>
              </a:ext>
            </a:extLst>
          </p:cNvPr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NE</a:t>
            </a:r>
            <a:r>
              <a:rPr lang="en-US" altLang="ko-KR" sz="1400" b="1" dirty="0">
                <a:solidFill>
                  <a:srgbClr val="FF9E1A"/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T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LIKELION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39F6E8-F914-4777-8886-B9AA04FDCD85}"/>
              </a:ext>
            </a:extLst>
          </p:cNvPr>
          <p:cNvSpPr txBox="1"/>
          <p:nvPr/>
        </p:nvSpPr>
        <p:spPr>
          <a:xfrm>
            <a:off x="602762" y="307821"/>
            <a:ext cx="3911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100">
                <a:latin typeface="Abadi" panose="020B0604020104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Blog</a:t>
            </a:r>
            <a:endParaRPr lang="ko-KR" altLang="en-US" sz="2400" b="1" spc="100" dirty="0">
              <a:latin typeface="Abadi" panose="020B0604020104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973308-C266-43A7-AA27-A06557441CFC}"/>
              </a:ext>
            </a:extLst>
          </p:cNvPr>
          <p:cNvSpPr txBox="1"/>
          <p:nvPr/>
        </p:nvSpPr>
        <p:spPr>
          <a:xfrm>
            <a:off x="602762" y="745364"/>
            <a:ext cx="18614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solidFill>
                  <a:schemeClr val="bg1">
                    <a:lumMod val="65000"/>
                  </a:schemeClr>
                </a:solidFill>
              </a:rPr>
              <a:t>django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템플릿 문법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1EDEA-B9F6-5643-97A3-07387C2ED1AB}"/>
              </a:ext>
            </a:extLst>
          </p:cNvPr>
          <p:cNvSpPr txBox="1"/>
          <p:nvPr/>
        </p:nvSpPr>
        <p:spPr>
          <a:xfrm>
            <a:off x="1803799" y="4822702"/>
            <a:ext cx="911634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Views</a:t>
            </a:r>
            <a:r>
              <a:rPr kumimoji="1" lang="ko-KR" altLang="en-US" dirty="0"/>
              <a:t>가 건네준 데이터를 </a:t>
            </a:r>
            <a:r>
              <a:rPr kumimoji="1" lang="en-US" altLang="ko-KR" b="1" dirty="0"/>
              <a:t>Templates</a:t>
            </a:r>
            <a:r>
              <a:rPr kumimoji="1" lang="ko-KR" altLang="en-US" dirty="0"/>
              <a:t>이 효과적으로 사용 가능하도록 지원되는 문법 </a:t>
            </a:r>
            <a:endParaRPr kumimoji="1" lang="en-US" altLang="ko-KR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FE0952-CDC1-564A-A6B1-C2B9FE663DA5}"/>
              </a:ext>
            </a:extLst>
          </p:cNvPr>
          <p:cNvSpPr txBox="1"/>
          <p:nvPr/>
        </p:nvSpPr>
        <p:spPr>
          <a:xfrm>
            <a:off x="1319237" y="2503096"/>
            <a:ext cx="2173993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  <a:cs typeface="Sanskrit Text" panose="020B0604020202020204" pitchFamily="34" charset="0"/>
              </a:rPr>
              <a:t>{%</a:t>
            </a:r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  <a:cs typeface="Sanskrit Text" panose="020B0604020202020204" pitchFamily="34" charset="0"/>
              </a:rPr>
              <a:t>  </a:t>
            </a:r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  <a:cs typeface="Sanskrit Text" panose="020B0604020202020204" pitchFamily="34" charset="0"/>
              </a:rPr>
              <a:t>if (</a:t>
            </a:r>
            <a:r>
              <a:rPr kumimoji="1" lang="ko-KR" altLang="en-US" b="1" dirty="0" err="1">
                <a:latin typeface="Malgun Gothic" panose="020B0503020000020004" pitchFamily="34" charset="-127"/>
                <a:ea typeface="Malgun Gothic" panose="020B0503020000020004" pitchFamily="34" charset="-127"/>
                <a:cs typeface="Sanskrit Text" panose="020B0604020202020204" pitchFamily="34" charset="0"/>
              </a:rPr>
              <a:t>조건문</a:t>
            </a:r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  <a:cs typeface="Sanskrit Text" panose="020B0604020202020204" pitchFamily="34" charset="0"/>
              </a:rPr>
              <a:t>)</a:t>
            </a:r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  <a:cs typeface="Sanskrit Text" panose="020B0604020202020204" pitchFamily="34" charset="0"/>
              </a:rPr>
              <a:t>  </a:t>
            </a:r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  <a:cs typeface="Sanskrit Text" panose="020B0604020202020204" pitchFamily="34" charset="0"/>
              </a:rPr>
              <a:t>%}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  <a:cs typeface="Sanskrit Text" panose="020B0604020202020204" pitchFamily="34" charset="0"/>
              </a:rPr>
              <a:t>~~~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  <a:cs typeface="Sanskrit Text" panose="020B0604020202020204" pitchFamily="34" charset="0"/>
              </a:rPr>
              <a:t>{%</a:t>
            </a:r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  <a:cs typeface="Sanskrit Text" panose="020B0604020202020204" pitchFamily="34" charset="0"/>
              </a:rPr>
              <a:t>  </a:t>
            </a:r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  <a:cs typeface="Sanskrit Text" panose="020B0604020202020204" pitchFamily="34" charset="0"/>
              </a:rPr>
              <a:t>endif </a:t>
            </a:r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  <a:cs typeface="Sanskrit Text" panose="020B0604020202020204" pitchFamily="34" charset="0"/>
              </a:rPr>
              <a:t> </a:t>
            </a:r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  <a:cs typeface="Sanskrit Text" panose="020B0604020202020204" pitchFamily="34" charset="0"/>
              </a:rPr>
              <a:t>%}</a:t>
            </a:r>
            <a:endParaRPr kumimoji="1" lang="ko-KR" altLang="en-US" b="1" dirty="0">
              <a:latin typeface="Malgun Gothic" panose="020B0503020000020004" pitchFamily="34" charset="-127"/>
              <a:ea typeface="Malgun Gothic" panose="020B0503020000020004" pitchFamily="34" charset="-127"/>
              <a:cs typeface="Sanskrit Text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7CB661-D7DE-2E4D-8543-ED09D18446EF}"/>
              </a:ext>
            </a:extLst>
          </p:cNvPr>
          <p:cNvSpPr txBox="1"/>
          <p:nvPr/>
        </p:nvSpPr>
        <p:spPr>
          <a:xfrm>
            <a:off x="4850191" y="2503096"/>
            <a:ext cx="2186817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  <a:cs typeface="Sanskrit Text" panose="020B0604020202020204" pitchFamily="34" charset="0"/>
              </a:rPr>
              <a:t>{%</a:t>
            </a:r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  <a:cs typeface="Sanskrit Text" panose="020B0604020202020204" pitchFamily="34" charset="0"/>
              </a:rPr>
              <a:t>  </a:t>
            </a:r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  <a:cs typeface="Sanskrit Text" panose="020B0604020202020204" pitchFamily="34" charset="0"/>
              </a:rPr>
              <a:t>for ~ in ~</a:t>
            </a:r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  <a:cs typeface="Sanskrit Text" panose="020B0604020202020204" pitchFamily="34" charset="0"/>
              </a:rPr>
              <a:t>  </a:t>
            </a:r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  <a:cs typeface="Sanskrit Text" panose="020B0604020202020204" pitchFamily="34" charset="0"/>
              </a:rPr>
              <a:t>%}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  <a:cs typeface="Sanskrit Text" panose="020B0604020202020204" pitchFamily="34" charset="0"/>
              </a:rPr>
              <a:t>~~~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  <a:cs typeface="Sanskrit Text" panose="020B0604020202020204" pitchFamily="34" charset="0"/>
              </a:rPr>
              <a:t>{%</a:t>
            </a:r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  <a:cs typeface="Sanskrit Text" panose="020B0604020202020204" pitchFamily="34" charset="0"/>
              </a:rPr>
              <a:t>  </a:t>
            </a:r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  <a:cs typeface="Sanskrit Text" panose="020B0604020202020204" pitchFamily="34" charset="0"/>
              </a:rPr>
              <a:t>endif </a:t>
            </a:r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  <a:cs typeface="Sanskrit Text" panose="020B0604020202020204" pitchFamily="34" charset="0"/>
              </a:rPr>
              <a:t> </a:t>
            </a:r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  <a:cs typeface="Sanskrit Text" panose="020B0604020202020204" pitchFamily="34" charset="0"/>
              </a:rPr>
              <a:t>%}</a:t>
            </a:r>
            <a:endParaRPr kumimoji="1" lang="ko-KR" altLang="en-US" b="1" dirty="0">
              <a:latin typeface="Malgun Gothic" panose="020B0503020000020004" pitchFamily="34" charset="-127"/>
              <a:ea typeface="Malgun Gothic" panose="020B0503020000020004" pitchFamily="34" charset="-127"/>
              <a:cs typeface="Sanskrit Text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CF54EB-BEBA-3742-A9DA-318220F51763}"/>
              </a:ext>
            </a:extLst>
          </p:cNvPr>
          <p:cNvSpPr txBox="1"/>
          <p:nvPr/>
        </p:nvSpPr>
        <p:spPr>
          <a:xfrm>
            <a:off x="9081025" y="2830131"/>
            <a:ext cx="2377318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  <a:cs typeface="Sanskrit Text" panose="020B0604020202020204" pitchFamily="34" charset="0"/>
              </a:rPr>
              <a:t>{{ </a:t>
            </a:r>
            <a:r>
              <a:rPr kumimoji="1" lang="en-US" altLang="ko-KR" b="1" dirty="0" err="1">
                <a:latin typeface="Malgun Gothic" panose="020B0503020000020004" pitchFamily="34" charset="-127"/>
                <a:ea typeface="Malgun Gothic" panose="020B0503020000020004" pitchFamily="34" charset="-127"/>
                <a:cs typeface="Sanskrit Text" panose="020B0604020202020204" pitchFamily="34" charset="0"/>
              </a:rPr>
              <a:t>object.attribute</a:t>
            </a:r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  <a:cs typeface="Sanskrit Text" panose="020B0604020202020204" pitchFamily="34" charset="0"/>
              </a:rPr>
              <a:t> }}</a:t>
            </a:r>
            <a:endParaRPr kumimoji="1" lang="ko-KR" altLang="en-US" b="1" dirty="0">
              <a:latin typeface="Malgun Gothic" panose="020B0503020000020004" pitchFamily="34" charset="-127"/>
              <a:ea typeface="Malgun Gothic" panose="020B0503020000020004" pitchFamily="34" charset="-127"/>
              <a:cs typeface="Sanskrit Text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C58E05-BB82-9940-A005-35FAFB7F1173}"/>
              </a:ext>
            </a:extLst>
          </p:cNvPr>
          <p:cNvSpPr txBox="1"/>
          <p:nvPr/>
        </p:nvSpPr>
        <p:spPr>
          <a:xfrm>
            <a:off x="7769847" y="2830131"/>
            <a:ext cx="1359667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  <a:cs typeface="Sanskrit Text" panose="020B0604020202020204" pitchFamily="34" charset="0"/>
              </a:rPr>
              <a:t>{{ object }}</a:t>
            </a:r>
            <a:endParaRPr kumimoji="1" lang="ko-KR" altLang="en-US" b="1" dirty="0">
              <a:latin typeface="Malgun Gothic" panose="020B0503020000020004" pitchFamily="34" charset="-127"/>
              <a:ea typeface="Malgun Gothic" panose="020B0503020000020004" pitchFamily="34" charset="-127"/>
              <a:cs typeface="Sanskrit Text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1D8A60-190A-6E4D-8F54-70D15C9A5A20}"/>
              </a:ext>
            </a:extLst>
          </p:cNvPr>
          <p:cNvSpPr txBox="1"/>
          <p:nvPr/>
        </p:nvSpPr>
        <p:spPr>
          <a:xfrm>
            <a:off x="1803799" y="5370623"/>
            <a:ext cx="858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각각 </a:t>
            </a:r>
            <a:r>
              <a:rPr kumimoji="1" lang="ko-KR" altLang="en-US" dirty="0" err="1"/>
              <a:t>파이썬에서</a:t>
            </a:r>
            <a:r>
              <a:rPr kumimoji="1" lang="ko-KR" altLang="en-US" dirty="0"/>
              <a:t> </a:t>
            </a:r>
            <a:r>
              <a:rPr kumimoji="1" lang="ko-KR" altLang="en-US" b="1" dirty="0" err="1"/>
              <a:t>조건문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반복문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변수</a:t>
            </a:r>
            <a:r>
              <a:rPr kumimoji="1" lang="en-US" altLang="ko-KR" b="1" dirty="0"/>
              <a:t>(or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딕셔너리</a:t>
            </a:r>
            <a:r>
              <a:rPr kumimoji="1" lang="en-US" altLang="ko-KR" b="1" dirty="0"/>
              <a:t>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사용하는 방식과 유사하다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60609F-825D-D64A-9D7A-9CFDE19E6A87}"/>
              </a:ext>
            </a:extLst>
          </p:cNvPr>
          <p:cNvSpPr/>
          <p:nvPr/>
        </p:nvSpPr>
        <p:spPr>
          <a:xfrm>
            <a:off x="1803799" y="5833584"/>
            <a:ext cx="69203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hlinkClick r:id="rId3"/>
              </a:rPr>
              <a:t>https://</a:t>
            </a:r>
            <a:r>
              <a:rPr lang="en-US" altLang="ko-KR" sz="1400" dirty="0" err="1">
                <a:hlinkClick r:id="rId3"/>
              </a:rPr>
              <a:t>docs.djangoproject.com</a:t>
            </a:r>
            <a:r>
              <a:rPr lang="en-US" altLang="ko-KR" sz="1400" dirty="0">
                <a:hlinkClick r:id="rId3"/>
              </a:rPr>
              <a:t>/</a:t>
            </a:r>
            <a:r>
              <a:rPr lang="en-US" altLang="ko-KR" sz="1400" dirty="0" err="1">
                <a:hlinkClick r:id="rId3"/>
              </a:rPr>
              <a:t>en</a:t>
            </a:r>
            <a:r>
              <a:rPr lang="en-US" altLang="ko-KR" sz="1400" dirty="0">
                <a:hlinkClick r:id="rId3"/>
              </a:rPr>
              <a:t>/3.1/ref/templates/language/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15944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7EEAADE-0602-47CB-AE82-4C6757C3E8BA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18E97-F4F1-42C4-B580-8579E3DBF1E9}"/>
              </a:ext>
            </a:extLst>
          </p:cNvPr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NE</a:t>
            </a:r>
            <a:r>
              <a:rPr lang="en-US" altLang="ko-KR" sz="1400" b="1" dirty="0">
                <a:solidFill>
                  <a:srgbClr val="FF9E1A"/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T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LIKELION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23" name="Picture 2" descr="큰 그림을 그려보자 - 프로젝트 구성, MTV 패턴">
            <a:extLst>
              <a:ext uri="{FF2B5EF4-FFF2-40B4-BE49-F238E27FC236}">
                <a16:creationId xmlns:a16="http://schemas.microsoft.com/office/drawing/2014/main" id="{2952E346-9C81-424E-A344-35B88F5A7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383" y="1450335"/>
            <a:ext cx="9297087" cy="344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1836789A-D5CF-2C41-9180-3B3F5F3E681F}"/>
              </a:ext>
            </a:extLst>
          </p:cNvPr>
          <p:cNvGrpSpPr/>
          <p:nvPr/>
        </p:nvGrpSpPr>
        <p:grpSpPr>
          <a:xfrm>
            <a:off x="3563815" y="1075739"/>
            <a:ext cx="4595446" cy="4196862"/>
            <a:chOff x="3563815" y="1075739"/>
            <a:chExt cx="4595446" cy="4196862"/>
          </a:xfrm>
        </p:grpSpPr>
        <p:sp>
          <p:nvSpPr>
            <p:cNvPr id="2" name="모서리가 둥근 직사각형 1">
              <a:extLst>
                <a:ext uri="{FF2B5EF4-FFF2-40B4-BE49-F238E27FC236}">
                  <a16:creationId xmlns:a16="http://schemas.microsoft.com/office/drawing/2014/main" id="{862B2836-04A6-B54D-A9FE-2E5FF7DE8231}"/>
                </a:ext>
              </a:extLst>
            </p:cNvPr>
            <p:cNvSpPr/>
            <p:nvPr/>
          </p:nvSpPr>
          <p:spPr>
            <a:xfrm>
              <a:off x="3563815" y="1075739"/>
              <a:ext cx="4595446" cy="4196862"/>
            </a:xfrm>
            <a:prstGeom prst="round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0B387B9-19A0-7C4C-9004-235E4EC082DC}"/>
                </a:ext>
              </a:extLst>
            </p:cNvPr>
            <p:cNvSpPr txBox="1"/>
            <p:nvPr/>
          </p:nvSpPr>
          <p:spPr>
            <a:xfrm>
              <a:off x="3769798" y="1265669"/>
              <a:ext cx="8408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/>
                <a:t>Server</a:t>
              </a:r>
              <a:endParaRPr kumimoji="1"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FA0560E-A74E-0147-8220-42E17E32EC76}"/>
              </a:ext>
            </a:extLst>
          </p:cNvPr>
          <p:cNvSpPr txBox="1"/>
          <p:nvPr/>
        </p:nvSpPr>
        <p:spPr>
          <a:xfrm>
            <a:off x="2597285" y="5736097"/>
            <a:ext cx="6997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>
                <a:ea typeface="NanumSquareRoundOTF Bold" panose="020B0600000101010101"/>
              </a:rPr>
              <a:t>클라이언트의 요청에 서버는 어떤 과정을 거쳐 응답하는가</a:t>
            </a:r>
            <a:r>
              <a:rPr kumimoji="1" lang="en-US" altLang="ko-KR" sz="2000" b="1" dirty="0">
                <a:ea typeface="NanumSquareRoundOTF Bold" panose="020B0600000101010101"/>
              </a:rPr>
              <a:t>?</a:t>
            </a:r>
            <a:endParaRPr kumimoji="1" lang="ko-KR" altLang="en-US" sz="2000" b="1" dirty="0">
              <a:ea typeface="NanumSquareRoundOTF Bold" panose="020B0600000101010101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3BFB17C-4891-2F4A-BE11-2C47DA726521}"/>
              </a:ext>
            </a:extLst>
          </p:cNvPr>
          <p:cNvSpPr txBox="1"/>
          <p:nvPr/>
        </p:nvSpPr>
        <p:spPr>
          <a:xfrm>
            <a:off x="602762" y="327234"/>
            <a:ext cx="3911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100" dirty="0">
                <a:latin typeface="Abadi" panose="020B0604020104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지난 시간 복습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68511-10EE-B949-A6B5-C6E857BF84A5}"/>
              </a:ext>
            </a:extLst>
          </p:cNvPr>
          <p:cNvSpPr txBox="1"/>
          <p:nvPr/>
        </p:nvSpPr>
        <p:spPr>
          <a:xfrm>
            <a:off x="602762" y="766588"/>
            <a:ext cx="587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MTV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8226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 descr="텍스트이(가) 표시된 사진&#10;&#10;자동 생성된 설명">
            <a:extLst>
              <a:ext uri="{FF2B5EF4-FFF2-40B4-BE49-F238E27FC236}">
                <a16:creationId xmlns:a16="http://schemas.microsoft.com/office/drawing/2014/main" id="{BDD42FB0-805A-914D-9730-A751DD831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05" y="2476714"/>
            <a:ext cx="5689943" cy="292042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7EEAADE-0602-47CB-AE82-4C6757C3E8BA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18E97-F4F1-42C4-B580-8579E3DBF1E9}"/>
              </a:ext>
            </a:extLst>
          </p:cNvPr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NE</a:t>
            </a:r>
            <a:r>
              <a:rPr lang="en-US" altLang="ko-KR" sz="1400" b="1" dirty="0">
                <a:solidFill>
                  <a:srgbClr val="FF9E1A"/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T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LIKELION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39F6E8-F914-4777-8886-B9AA04FDCD85}"/>
              </a:ext>
            </a:extLst>
          </p:cNvPr>
          <p:cNvSpPr txBox="1"/>
          <p:nvPr/>
        </p:nvSpPr>
        <p:spPr>
          <a:xfrm>
            <a:off x="602762" y="307821"/>
            <a:ext cx="3911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100">
                <a:latin typeface="Abadi" panose="020B0604020104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Blog</a:t>
            </a:r>
            <a:endParaRPr lang="ko-KR" altLang="en-US" sz="2400" b="1" spc="100" dirty="0">
              <a:latin typeface="Abadi" panose="020B0604020104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973308-C266-43A7-AA27-A06557441CFC}"/>
              </a:ext>
            </a:extLst>
          </p:cNvPr>
          <p:cNvSpPr txBox="1"/>
          <p:nvPr/>
        </p:nvSpPr>
        <p:spPr>
          <a:xfrm>
            <a:off x="602762" y="745364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2. list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CEB31C-F063-5949-A7C9-72D93206254A}"/>
              </a:ext>
            </a:extLst>
          </p:cNvPr>
          <p:cNvSpPr txBox="1"/>
          <p:nvPr/>
        </p:nvSpPr>
        <p:spPr>
          <a:xfrm>
            <a:off x="602762" y="2095991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list.html</a:t>
            </a:r>
            <a:endParaRPr kumimoji="1"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6360882-0259-9A48-937F-723E7EED6B32}"/>
              </a:ext>
            </a:extLst>
          </p:cNvPr>
          <p:cNvGrpSpPr/>
          <p:nvPr/>
        </p:nvGrpSpPr>
        <p:grpSpPr>
          <a:xfrm>
            <a:off x="6806517" y="2855778"/>
            <a:ext cx="5169656" cy="2632394"/>
            <a:chOff x="6342389" y="2523270"/>
            <a:chExt cx="5392411" cy="263239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6C8E677-5843-444D-A6F8-284109B3BD5D}"/>
                </a:ext>
              </a:extLst>
            </p:cNvPr>
            <p:cNvGrpSpPr/>
            <p:nvPr/>
          </p:nvGrpSpPr>
          <p:grpSpPr>
            <a:xfrm>
              <a:off x="6342389" y="2523270"/>
              <a:ext cx="5392411" cy="2632394"/>
              <a:chOff x="5699531" y="2377143"/>
              <a:chExt cx="6436292" cy="2632394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61EDEA-B9F6-5643-97A3-07387C2ED1AB}"/>
                  </a:ext>
                </a:extLst>
              </p:cNvPr>
              <p:cNvSpPr txBox="1"/>
              <p:nvPr/>
            </p:nvSpPr>
            <p:spPr>
              <a:xfrm>
                <a:off x="5699532" y="2377143"/>
                <a:ext cx="4840514" cy="494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ko-KR" altLang="en-US" sz="2000" b="1" dirty="0"/>
                  <a:t>글</a:t>
                </a:r>
                <a:r>
                  <a:rPr kumimoji="1" lang="en-US" altLang="ko-KR" sz="2000" b="1" dirty="0"/>
                  <a:t> </a:t>
                </a:r>
                <a:r>
                  <a:rPr kumimoji="1" lang="ko-KR" altLang="en-US" sz="2000" b="1" dirty="0"/>
                  <a:t>목록 페이지를 만들어보아요</a:t>
                </a:r>
                <a:r>
                  <a:rPr kumimoji="1" lang="en-US" altLang="ko-KR" sz="2000" b="1" dirty="0"/>
                  <a:t>!</a:t>
                </a: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7645D86-2505-754E-A303-87F37C069CC0}"/>
                  </a:ext>
                </a:extLst>
              </p:cNvPr>
              <p:cNvSpPr/>
              <p:nvPr/>
            </p:nvSpPr>
            <p:spPr>
              <a:xfrm>
                <a:off x="5699531" y="2979622"/>
                <a:ext cx="6436292" cy="20299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dirty="0" err="1"/>
                  <a:t>Article.objects.all</a:t>
                </a:r>
                <a:r>
                  <a:rPr lang="en-US" altLang="ko-KR" sz="1600" dirty="0"/>
                  <a:t>( )</a:t>
                </a:r>
                <a:r>
                  <a:rPr lang="ko-KR" altLang="en-US" sz="1600" dirty="0"/>
                  <a:t>로 조회하여 넘겨준 데이터를</a:t>
                </a:r>
                <a:endParaRPr lang="en-US" altLang="ko-KR" sz="160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dirty="0"/>
                  <a:t>HTML</a:t>
                </a:r>
                <a:r>
                  <a:rPr lang="ko-KR" altLang="en-US" sz="1600" dirty="0"/>
                  <a:t>에서 리스트로 보여주려면 어떻게 해야할까</a:t>
                </a:r>
                <a:r>
                  <a:rPr lang="en-US" altLang="ko-KR" sz="1600" dirty="0"/>
                  <a:t>?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600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sz="1600" dirty="0"/>
                  <a:t>        </a:t>
                </a:r>
                <a:r>
                  <a:rPr lang="en-US" altLang="ko-KR" sz="1600" b="1" dirty="0" err="1"/>
                  <a:t>django</a:t>
                </a:r>
                <a:r>
                  <a:rPr lang="en-US" altLang="ko-KR" sz="1600" b="1" dirty="0"/>
                  <a:t> </a:t>
                </a:r>
                <a:r>
                  <a:rPr lang="ko-KR" altLang="en-US" sz="1600" b="1" dirty="0"/>
                  <a:t>템플릿 문법의 </a:t>
                </a:r>
                <a:r>
                  <a:rPr lang="ko-KR" altLang="en-US" sz="1600" b="1" dirty="0" err="1"/>
                  <a:t>반복문</a:t>
                </a:r>
                <a:r>
                  <a:rPr lang="ko-KR" altLang="en-US" sz="1600" dirty="0"/>
                  <a:t> 사용</a:t>
                </a:r>
                <a:endParaRPr lang="en-US" altLang="ko-KR" sz="160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dirty="0"/>
                  <a:t>        localhost:8000/list</a:t>
                </a:r>
                <a:r>
                  <a:rPr lang="ko-KR" altLang="en-US" sz="1600" dirty="0"/>
                  <a:t> 로 접속해서 글을 써보자</a:t>
                </a:r>
                <a:r>
                  <a:rPr lang="en-US" altLang="ko-KR" sz="1600" dirty="0"/>
                  <a:t>!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600" dirty="0"/>
                  <a:t> </a:t>
                </a:r>
              </a:p>
            </p:txBody>
          </p:sp>
        </p:grpSp>
        <p:sp>
          <p:nvSpPr>
            <p:cNvPr id="15" name="오른쪽 화살표[R] 14">
              <a:extLst>
                <a:ext uri="{FF2B5EF4-FFF2-40B4-BE49-F238E27FC236}">
                  <a16:creationId xmlns:a16="http://schemas.microsoft.com/office/drawing/2014/main" id="{2F60D9EA-E486-764F-8C8B-8F79848A255F}"/>
                </a:ext>
              </a:extLst>
            </p:cNvPr>
            <p:cNvSpPr/>
            <p:nvPr/>
          </p:nvSpPr>
          <p:spPr>
            <a:xfrm>
              <a:off x="6505317" y="4153645"/>
              <a:ext cx="378136" cy="206256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2181D05-D086-4943-BB67-CFD08DB6F2F3}"/>
              </a:ext>
            </a:extLst>
          </p:cNvPr>
          <p:cNvGrpSpPr/>
          <p:nvPr/>
        </p:nvGrpSpPr>
        <p:grpSpPr>
          <a:xfrm>
            <a:off x="2133602" y="638231"/>
            <a:ext cx="7257743" cy="3880918"/>
            <a:chOff x="2133602" y="458123"/>
            <a:chExt cx="7257743" cy="388091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5949374F-6511-3A44-9929-47ADC45C5AB9}"/>
                </a:ext>
              </a:extLst>
            </p:cNvPr>
            <p:cNvGrpSpPr/>
            <p:nvPr/>
          </p:nvGrpSpPr>
          <p:grpSpPr>
            <a:xfrm>
              <a:off x="3240978" y="458123"/>
              <a:ext cx="6150367" cy="1042183"/>
              <a:chOff x="2674016" y="1426654"/>
              <a:chExt cx="6982602" cy="1042183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9C6BDC-9C11-174F-A2C6-A656AF3810B3}"/>
                  </a:ext>
                </a:extLst>
              </p:cNvPr>
              <p:cNvSpPr txBox="1"/>
              <p:nvPr/>
            </p:nvSpPr>
            <p:spPr>
              <a:xfrm>
                <a:off x="2674016" y="1426654"/>
                <a:ext cx="11905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 err="1"/>
                  <a:t>views.py</a:t>
                </a:r>
                <a:endParaRPr kumimoji="1" lang="ko-KR" altLang="en-US" dirty="0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714FD71C-743D-AD4A-9D61-4DE6909F9A66}"/>
                  </a:ext>
                </a:extLst>
              </p:cNvPr>
              <p:cNvSpPr/>
              <p:nvPr/>
            </p:nvSpPr>
            <p:spPr>
              <a:xfrm>
                <a:off x="2674016" y="1822506"/>
                <a:ext cx="6982602" cy="646331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1200" dirty="0">
                    <a:solidFill>
                      <a:srgbClr val="C678DD"/>
                    </a:solidFill>
                    <a:latin typeface="Menlo" panose="020B0609030804020204" pitchFamily="49" charset="0"/>
                  </a:rPr>
                  <a:t>def</a:t>
                </a:r>
                <a:r>
                  <a:rPr lang="en-US" altLang="ko-KR" sz="1200" dirty="0">
                    <a:solidFill>
                      <a:srgbClr val="ABB2B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altLang="ko-KR" sz="1200" dirty="0">
                    <a:solidFill>
                      <a:srgbClr val="56B6C2"/>
                    </a:solidFill>
                    <a:latin typeface="Menlo" panose="020B0609030804020204" pitchFamily="49" charset="0"/>
                  </a:rPr>
                  <a:t>list</a:t>
                </a:r>
                <a:r>
                  <a:rPr lang="en-US" altLang="ko-KR" sz="1200" dirty="0">
                    <a:solidFill>
                      <a:srgbClr val="ABB2BF"/>
                    </a:solidFill>
                    <a:latin typeface="Menlo" panose="020B0609030804020204" pitchFamily="49" charset="0"/>
                  </a:rPr>
                  <a:t>(</a:t>
                </a:r>
                <a:r>
                  <a:rPr lang="en-US" altLang="ko-KR" sz="1200" dirty="0">
                    <a:solidFill>
                      <a:srgbClr val="D19A66"/>
                    </a:solidFill>
                    <a:latin typeface="Menlo" panose="020B0609030804020204" pitchFamily="49" charset="0"/>
                  </a:rPr>
                  <a:t>request</a:t>
                </a:r>
                <a:r>
                  <a:rPr lang="en-US" altLang="ko-KR" sz="1200" dirty="0">
                    <a:solidFill>
                      <a:srgbClr val="ABB2BF"/>
                    </a:solidFill>
                    <a:latin typeface="Menlo" panose="020B0609030804020204" pitchFamily="49" charset="0"/>
                  </a:rPr>
                  <a:t>):</a:t>
                </a:r>
              </a:p>
              <a:p>
                <a:r>
                  <a:rPr lang="ko-KR" altLang="en-US" sz="1200" dirty="0">
                    <a:solidFill>
                      <a:srgbClr val="ABB2BF"/>
                    </a:solidFill>
                    <a:latin typeface="Menlo" panose="020B0609030804020204" pitchFamily="49" charset="0"/>
                  </a:rPr>
                  <a:t>    </a:t>
                </a:r>
                <a:r>
                  <a:rPr lang="en-US" altLang="ko-KR" sz="1200" dirty="0">
                    <a:solidFill>
                      <a:srgbClr val="ABB2BF"/>
                    </a:solidFill>
                    <a:latin typeface="Menlo" panose="020B0609030804020204" pitchFamily="49" charset="0"/>
                  </a:rPr>
                  <a:t>articles </a:t>
                </a:r>
                <a:r>
                  <a:rPr lang="en-US" altLang="ko-KR" sz="1200" dirty="0">
                    <a:solidFill>
                      <a:srgbClr val="C678DD"/>
                    </a:solidFill>
                    <a:latin typeface="Menlo" panose="020B0609030804020204" pitchFamily="49" charset="0"/>
                  </a:rPr>
                  <a:t>=</a:t>
                </a:r>
                <a:r>
                  <a:rPr lang="en-US" altLang="ko-KR" sz="1200" dirty="0">
                    <a:solidFill>
                      <a:srgbClr val="ABB2BF"/>
                    </a:solidFill>
                    <a:latin typeface="Menlo" panose="020B0609030804020204" pitchFamily="49" charset="0"/>
                  </a:rPr>
                  <a:t> </a:t>
                </a:r>
                <a:r>
                  <a:rPr lang="en-US" altLang="ko-KR" sz="1200" dirty="0" err="1">
                    <a:solidFill>
                      <a:srgbClr val="ABB2BF"/>
                    </a:solidFill>
                    <a:latin typeface="Menlo" panose="020B0609030804020204" pitchFamily="49" charset="0"/>
                  </a:rPr>
                  <a:t>Article.objects.all</a:t>
                </a:r>
                <a:r>
                  <a:rPr lang="en-US" altLang="ko-KR" sz="1200" dirty="0">
                    <a:solidFill>
                      <a:srgbClr val="ABB2BF"/>
                    </a:solidFill>
                    <a:latin typeface="Menlo" panose="020B0609030804020204" pitchFamily="49" charset="0"/>
                  </a:rPr>
                  <a:t>()</a:t>
                </a:r>
              </a:p>
              <a:p>
                <a:r>
                  <a:rPr lang="ko-KR" altLang="en-US" sz="1200" dirty="0">
                    <a:solidFill>
                      <a:srgbClr val="C678DD"/>
                    </a:solidFill>
                    <a:latin typeface="Menlo" panose="020B0609030804020204" pitchFamily="49" charset="0"/>
                  </a:rPr>
                  <a:t>    </a:t>
                </a:r>
                <a:r>
                  <a:rPr lang="en-US" altLang="ko-KR" sz="1200" dirty="0">
                    <a:solidFill>
                      <a:srgbClr val="C678DD"/>
                    </a:solidFill>
                    <a:latin typeface="Menlo" panose="020B0609030804020204" pitchFamily="49" charset="0"/>
                  </a:rPr>
                  <a:t>return</a:t>
                </a:r>
                <a:r>
                  <a:rPr lang="en-US" altLang="ko-KR" sz="1200" dirty="0">
                    <a:solidFill>
                      <a:srgbClr val="ABB2BF"/>
                    </a:solidFill>
                    <a:latin typeface="Menlo" panose="020B0609030804020204" pitchFamily="49" charset="0"/>
                  </a:rPr>
                  <a:t> render(request, </a:t>
                </a:r>
                <a:r>
                  <a:rPr lang="en-US" altLang="ko-KR" sz="1200" dirty="0">
                    <a:solidFill>
                      <a:srgbClr val="98C379"/>
                    </a:solidFill>
                    <a:latin typeface="Menlo" panose="020B0609030804020204" pitchFamily="49" charset="0"/>
                  </a:rPr>
                  <a:t>'</a:t>
                </a:r>
                <a:r>
                  <a:rPr lang="en-US" altLang="ko-KR" sz="1200" dirty="0" err="1">
                    <a:solidFill>
                      <a:srgbClr val="98C379"/>
                    </a:solidFill>
                    <a:latin typeface="Menlo" panose="020B0609030804020204" pitchFamily="49" charset="0"/>
                  </a:rPr>
                  <a:t>list.html</a:t>
                </a:r>
                <a:r>
                  <a:rPr lang="en-US" altLang="ko-KR" sz="1200" dirty="0">
                    <a:solidFill>
                      <a:srgbClr val="98C379"/>
                    </a:solidFill>
                    <a:latin typeface="Menlo" panose="020B0609030804020204" pitchFamily="49" charset="0"/>
                  </a:rPr>
                  <a:t>'</a:t>
                </a:r>
                <a:r>
                  <a:rPr lang="en-US" altLang="ko-KR" sz="1200" dirty="0">
                    <a:solidFill>
                      <a:srgbClr val="ABB2BF"/>
                    </a:solidFill>
                    <a:latin typeface="Menlo" panose="020B0609030804020204" pitchFamily="49" charset="0"/>
                  </a:rPr>
                  <a:t>, {</a:t>
                </a:r>
                <a:r>
                  <a:rPr lang="en-US" altLang="ko-KR" sz="1200" dirty="0">
                    <a:solidFill>
                      <a:srgbClr val="98C379"/>
                    </a:solidFill>
                    <a:latin typeface="Menlo" panose="020B0609030804020204" pitchFamily="49" charset="0"/>
                  </a:rPr>
                  <a:t>'articles'</a:t>
                </a:r>
                <a:r>
                  <a:rPr lang="en-US" altLang="ko-KR" sz="1200" dirty="0">
                    <a:solidFill>
                      <a:srgbClr val="ABB2BF"/>
                    </a:solidFill>
                    <a:latin typeface="Menlo" panose="020B0609030804020204" pitchFamily="49" charset="0"/>
                  </a:rPr>
                  <a:t>: articles})</a:t>
                </a:r>
                <a:endParaRPr lang="en-US" altLang="ko-KR" sz="1200" b="0" dirty="0">
                  <a:solidFill>
                    <a:srgbClr val="ABB2BF"/>
                  </a:solidFill>
                  <a:effectLst/>
                  <a:latin typeface="Menlo" panose="020B0609030804020204" pitchFamily="49" charset="0"/>
                </a:endParaRPr>
              </a:p>
            </p:txBody>
          </p:sp>
        </p:grp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1381AFAE-DDCF-3C4B-8D1F-A5590BC4AA5E}"/>
                </a:ext>
              </a:extLst>
            </p:cNvPr>
            <p:cNvCxnSpPr/>
            <p:nvPr/>
          </p:nvCxnSpPr>
          <p:spPr>
            <a:xfrm flipH="1">
              <a:off x="3034145" y="1500306"/>
              <a:ext cx="4433455" cy="2573499"/>
            </a:xfrm>
            <a:prstGeom prst="straightConnector1">
              <a:avLst/>
            </a:prstGeom>
            <a:ln w="38100">
              <a:solidFill>
                <a:srgbClr val="EE88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AC95F1BB-6113-C240-BC83-3302B1BC0D8B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2" y="4162217"/>
              <a:ext cx="0" cy="176824"/>
            </a:xfrm>
            <a:prstGeom prst="straightConnector1">
              <a:avLst/>
            </a:prstGeom>
            <a:ln w="28575">
              <a:solidFill>
                <a:srgbClr val="EE88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오른쪽 화살표[R] 29">
            <a:extLst>
              <a:ext uri="{FF2B5EF4-FFF2-40B4-BE49-F238E27FC236}">
                <a16:creationId xmlns:a16="http://schemas.microsoft.com/office/drawing/2014/main" id="{D54BBFAA-E869-6D48-91BF-DD5FE5DF534F}"/>
              </a:ext>
            </a:extLst>
          </p:cNvPr>
          <p:cNvSpPr/>
          <p:nvPr/>
        </p:nvSpPr>
        <p:spPr>
          <a:xfrm>
            <a:off x="6962715" y="4821521"/>
            <a:ext cx="362516" cy="206256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250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7EEAADE-0602-47CB-AE82-4C6757C3E8BA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18E97-F4F1-42C4-B580-8579E3DBF1E9}"/>
              </a:ext>
            </a:extLst>
          </p:cNvPr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NE</a:t>
            </a:r>
            <a:r>
              <a:rPr lang="en-US" altLang="ko-KR" sz="1400" b="1" dirty="0">
                <a:solidFill>
                  <a:srgbClr val="FF9E1A"/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T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LIKELION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39F6E8-F914-4777-8886-B9AA04FDCD85}"/>
              </a:ext>
            </a:extLst>
          </p:cNvPr>
          <p:cNvSpPr txBox="1"/>
          <p:nvPr/>
        </p:nvSpPr>
        <p:spPr>
          <a:xfrm>
            <a:off x="602762" y="307821"/>
            <a:ext cx="3911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100">
                <a:latin typeface="Abadi" panose="020B0604020104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Blog</a:t>
            </a:r>
            <a:endParaRPr lang="ko-KR" altLang="en-US" sz="2400" b="1" spc="100" dirty="0">
              <a:latin typeface="Abadi" panose="020B0604020104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973308-C266-43A7-AA27-A06557441CFC}"/>
              </a:ext>
            </a:extLst>
          </p:cNvPr>
          <p:cNvSpPr txBox="1"/>
          <p:nvPr/>
        </p:nvSpPr>
        <p:spPr>
          <a:xfrm>
            <a:off x="602762" y="745364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3. detail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페이지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387005F-5A6A-9049-A5C5-C121201753A1}"/>
              </a:ext>
            </a:extLst>
          </p:cNvPr>
          <p:cNvGrpSpPr/>
          <p:nvPr/>
        </p:nvGrpSpPr>
        <p:grpSpPr>
          <a:xfrm>
            <a:off x="2558634" y="2118310"/>
            <a:ext cx="7742625" cy="3264483"/>
            <a:chOff x="1341105" y="2263783"/>
            <a:chExt cx="7742625" cy="326448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38B0C4C-5530-C64B-9502-AB9ACA596A58}"/>
                </a:ext>
              </a:extLst>
            </p:cNvPr>
            <p:cNvSpPr txBox="1"/>
            <p:nvPr/>
          </p:nvSpPr>
          <p:spPr>
            <a:xfrm>
              <a:off x="1341105" y="2263783"/>
              <a:ext cx="7742625" cy="3264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2000" b="1" dirty="0"/>
                <a:t>새로운 글 쓰는 페이지 </a:t>
              </a:r>
              <a:r>
                <a:rPr kumimoji="1" lang="en-US" altLang="ko-KR" sz="2000" b="1" dirty="0" err="1"/>
                <a:t>url</a:t>
              </a:r>
              <a:r>
                <a:rPr kumimoji="1" lang="ko-KR" altLang="en-US" sz="2000" b="1" dirty="0"/>
                <a:t> </a:t>
              </a:r>
              <a:r>
                <a:rPr kumimoji="1" lang="en-US" altLang="ko-KR" sz="2000" b="1" dirty="0"/>
                <a:t>     </a:t>
              </a:r>
              <a:r>
                <a:rPr kumimoji="1" lang="ko-KR" altLang="en-US" sz="2000" b="1" dirty="0"/>
                <a:t>    </a:t>
              </a:r>
              <a:r>
                <a:rPr kumimoji="1" lang="en-US" altLang="ko-KR" sz="2000" b="1" dirty="0"/>
                <a:t>new</a:t>
              </a:r>
            </a:p>
            <a:p>
              <a:pPr>
                <a:lnSpc>
                  <a:spcPct val="150000"/>
                </a:lnSpc>
              </a:pPr>
              <a:endParaRPr kumimoji="1" lang="en-US" altLang="ko-KR" sz="2000" b="1" dirty="0"/>
            </a:p>
            <a:p>
              <a:pPr>
                <a:lnSpc>
                  <a:spcPct val="150000"/>
                </a:lnSpc>
              </a:pPr>
              <a:r>
                <a:rPr kumimoji="1" lang="ko-KR" altLang="en-US" sz="2000" b="1" dirty="0"/>
                <a:t>전체 글 목록 페이지 </a:t>
              </a:r>
              <a:r>
                <a:rPr kumimoji="1" lang="en-US" altLang="ko-KR" sz="2000" b="1" dirty="0" err="1"/>
                <a:t>url</a:t>
              </a:r>
              <a:r>
                <a:rPr kumimoji="1" lang="ko-KR" altLang="en-US" sz="2000" b="1" dirty="0"/>
                <a:t> </a:t>
              </a:r>
              <a:r>
                <a:rPr kumimoji="1" lang="en-US" altLang="ko-KR" sz="2000" b="1" dirty="0"/>
                <a:t>      </a:t>
              </a:r>
              <a:r>
                <a:rPr kumimoji="1" lang="ko-KR" altLang="en-US" sz="2000" b="1" dirty="0"/>
                <a:t> </a:t>
              </a:r>
              <a:r>
                <a:rPr kumimoji="1" lang="en-US" altLang="ko-KR" sz="2000" b="1" dirty="0"/>
                <a:t>  </a:t>
              </a:r>
              <a:r>
                <a:rPr kumimoji="1" lang="ko-KR" altLang="en-US" sz="2000" b="1" dirty="0"/>
                <a:t>   </a:t>
              </a:r>
              <a:r>
                <a:rPr kumimoji="1" lang="en-US" altLang="ko-KR" sz="2000" b="1" dirty="0"/>
                <a:t>list</a:t>
              </a:r>
            </a:p>
            <a:p>
              <a:pPr>
                <a:lnSpc>
                  <a:spcPct val="150000"/>
                </a:lnSpc>
              </a:pPr>
              <a:endParaRPr kumimoji="1" lang="en-US" altLang="ko-KR" sz="2000" b="1" dirty="0"/>
            </a:p>
            <a:p>
              <a:pPr>
                <a:lnSpc>
                  <a:spcPct val="150000"/>
                </a:lnSpc>
              </a:pPr>
              <a:r>
                <a:rPr kumimoji="1" lang="ko-KR" altLang="en-US" sz="2000" b="1" dirty="0"/>
                <a:t>각기 다른 글의 세부 페이지 </a:t>
              </a:r>
              <a:r>
                <a:rPr kumimoji="1" lang="en-US" altLang="ko-KR" sz="2000" b="1" dirty="0" err="1"/>
                <a:t>url</a:t>
              </a:r>
              <a:r>
                <a:rPr kumimoji="1" lang="ko-KR" altLang="en-US" sz="2000" b="1" dirty="0"/>
                <a:t>은 어떻게 표현할 수 있을까</a:t>
              </a:r>
              <a:r>
                <a:rPr kumimoji="1" lang="en-US" altLang="ko-KR" sz="2000" b="1" dirty="0"/>
                <a:t>?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2000" dirty="0"/>
                <a:t>      </a:t>
              </a:r>
              <a:r>
                <a:rPr kumimoji="1" lang="en-US" altLang="ko-KR" sz="2000" b="1" dirty="0"/>
                <a:t>detail/1,   detail/2,   detail/3</a:t>
              </a:r>
            </a:p>
            <a:p>
              <a:pPr>
                <a:lnSpc>
                  <a:spcPct val="150000"/>
                </a:lnSpc>
              </a:pPr>
              <a:r>
                <a:rPr kumimoji="1" lang="ko-KR" altLang="en-US" sz="2000" b="1" dirty="0"/>
                <a:t> </a:t>
              </a:r>
              <a:endParaRPr kumimoji="1" lang="en-US" altLang="ko-KR" sz="2000" b="1" dirty="0"/>
            </a:p>
          </p:txBody>
        </p:sp>
        <p:sp>
          <p:nvSpPr>
            <p:cNvPr id="26" name="오른쪽 화살표[R] 25">
              <a:extLst>
                <a:ext uri="{FF2B5EF4-FFF2-40B4-BE49-F238E27FC236}">
                  <a16:creationId xmlns:a16="http://schemas.microsoft.com/office/drawing/2014/main" id="{ADD401B8-69DA-EC45-8A6E-1AA1A24389E6}"/>
                </a:ext>
              </a:extLst>
            </p:cNvPr>
            <p:cNvSpPr/>
            <p:nvPr/>
          </p:nvSpPr>
          <p:spPr>
            <a:xfrm>
              <a:off x="4734436" y="2459656"/>
              <a:ext cx="362516" cy="206256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8" name="오른쪽 화살표[R] 27">
              <a:extLst>
                <a:ext uri="{FF2B5EF4-FFF2-40B4-BE49-F238E27FC236}">
                  <a16:creationId xmlns:a16="http://schemas.microsoft.com/office/drawing/2014/main" id="{C9B2D318-9C26-3948-9A3F-16D9A5133C75}"/>
                </a:ext>
              </a:extLst>
            </p:cNvPr>
            <p:cNvSpPr/>
            <p:nvPr/>
          </p:nvSpPr>
          <p:spPr>
            <a:xfrm>
              <a:off x="4734436" y="3367434"/>
              <a:ext cx="362516" cy="206256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31" name="오른쪽 화살표[R] 30">
              <a:extLst>
                <a:ext uri="{FF2B5EF4-FFF2-40B4-BE49-F238E27FC236}">
                  <a16:creationId xmlns:a16="http://schemas.microsoft.com/office/drawing/2014/main" id="{ED9B7385-8739-1040-BC1C-7E8B0B6CDDF5}"/>
                </a:ext>
              </a:extLst>
            </p:cNvPr>
            <p:cNvSpPr/>
            <p:nvPr/>
          </p:nvSpPr>
          <p:spPr>
            <a:xfrm>
              <a:off x="1450908" y="4752716"/>
              <a:ext cx="362516" cy="206256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972267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7EEAADE-0602-47CB-AE82-4C6757C3E8BA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18E97-F4F1-42C4-B580-8579E3DBF1E9}"/>
              </a:ext>
            </a:extLst>
          </p:cNvPr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NE</a:t>
            </a:r>
            <a:r>
              <a:rPr lang="en-US" altLang="ko-KR" sz="1400" b="1" dirty="0">
                <a:solidFill>
                  <a:srgbClr val="FF9E1A"/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T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LIKELION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39F6E8-F914-4777-8886-B9AA04FDCD85}"/>
              </a:ext>
            </a:extLst>
          </p:cNvPr>
          <p:cNvSpPr txBox="1"/>
          <p:nvPr/>
        </p:nvSpPr>
        <p:spPr>
          <a:xfrm>
            <a:off x="602762" y="307821"/>
            <a:ext cx="3911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100">
                <a:latin typeface="Abadi" panose="020B0604020104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Blog</a:t>
            </a:r>
            <a:endParaRPr lang="ko-KR" altLang="en-US" sz="2400" b="1" spc="100" dirty="0">
              <a:latin typeface="Abadi" panose="020B0604020104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973308-C266-43A7-AA27-A06557441CFC}"/>
              </a:ext>
            </a:extLst>
          </p:cNvPr>
          <p:cNvSpPr txBox="1"/>
          <p:nvPr/>
        </p:nvSpPr>
        <p:spPr>
          <a:xfrm>
            <a:off x="602762" y="745364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3. detail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페이지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1DC13B-7246-3E49-B96B-8F5ACD7B8B4C}"/>
              </a:ext>
            </a:extLst>
          </p:cNvPr>
          <p:cNvSpPr/>
          <p:nvPr/>
        </p:nvSpPr>
        <p:spPr>
          <a:xfrm>
            <a:off x="318528" y="2143496"/>
            <a:ext cx="4738256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urlpatterns</a:t>
            </a:r>
            <a:r>
              <a:rPr lang="en-US" altLang="ko-KR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ko-KR" sz="1200" dirty="0">
                <a:solidFill>
                  <a:srgbClr val="C678DD"/>
                </a:solidFill>
                <a:latin typeface="Menlo" panose="020B0609030804020204" pitchFamily="49" charset="0"/>
              </a:rPr>
              <a:t>=</a:t>
            </a:r>
            <a:r>
              <a:rPr lang="en-US" altLang="ko-KR" sz="1200" dirty="0">
                <a:solidFill>
                  <a:srgbClr val="ABB2BF"/>
                </a:solidFill>
                <a:latin typeface="Menlo" panose="020B0609030804020204" pitchFamily="49" charset="0"/>
              </a:rPr>
              <a:t> [</a:t>
            </a:r>
          </a:p>
          <a:p>
            <a:r>
              <a:rPr lang="en-US" altLang="ko-KR" sz="1200" dirty="0">
                <a:solidFill>
                  <a:srgbClr val="ABB2BF"/>
                </a:solidFill>
                <a:latin typeface="Menlo" panose="020B0609030804020204" pitchFamily="49" charset="0"/>
              </a:rPr>
              <a:t>    path(</a:t>
            </a:r>
            <a:r>
              <a:rPr lang="en-US" altLang="ko-KR" sz="1200" dirty="0">
                <a:solidFill>
                  <a:srgbClr val="98C379"/>
                </a:solidFill>
                <a:latin typeface="Menlo" panose="020B0609030804020204" pitchFamily="49" charset="0"/>
              </a:rPr>
              <a:t>'admin/'</a:t>
            </a:r>
            <a:r>
              <a:rPr lang="en-US" altLang="ko-KR" sz="1200" dirty="0">
                <a:solidFill>
                  <a:srgbClr val="ABB2BF"/>
                </a:solidFill>
                <a:latin typeface="Menlo" panose="020B0609030804020204" pitchFamily="49" charset="0"/>
              </a:rPr>
              <a:t>, </a:t>
            </a:r>
            <a:r>
              <a:rPr lang="en-US" altLang="ko-KR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admin.site.urls</a:t>
            </a:r>
            <a:r>
              <a:rPr lang="en-US" altLang="ko-KR" sz="1200" dirty="0">
                <a:solidFill>
                  <a:srgbClr val="ABB2BF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altLang="ko-KR" sz="1200" dirty="0">
                <a:solidFill>
                  <a:srgbClr val="ABB2BF"/>
                </a:solidFill>
                <a:latin typeface="Menlo" panose="020B0609030804020204" pitchFamily="49" charset="0"/>
              </a:rPr>
              <a:t>    path(</a:t>
            </a:r>
            <a:r>
              <a:rPr lang="en-US" altLang="ko-KR" sz="1200" dirty="0">
                <a:solidFill>
                  <a:srgbClr val="98C379"/>
                </a:solidFill>
                <a:latin typeface="Menlo" panose="020B0609030804020204" pitchFamily="49" charset="0"/>
              </a:rPr>
              <a:t>'new'</a:t>
            </a:r>
            <a:r>
              <a:rPr lang="en-US" altLang="ko-KR" sz="1200" dirty="0">
                <a:solidFill>
                  <a:srgbClr val="ABB2BF"/>
                </a:solidFill>
                <a:latin typeface="Menlo" panose="020B0609030804020204" pitchFamily="49" charset="0"/>
              </a:rPr>
              <a:t>, </a:t>
            </a:r>
            <a:r>
              <a:rPr lang="en-US" altLang="ko-KR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views.new</a:t>
            </a:r>
            <a:r>
              <a:rPr lang="en-US" altLang="ko-KR" sz="1200" dirty="0">
                <a:solidFill>
                  <a:srgbClr val="ABB2BF"/>
                </a:solidFill>
                <a:latin typeface="Menlo" panose="020B0609030804020204" pitchFamily="49" charset="0"/>
              </a:rPr>
              <a:t>, </a:t>
            </a:r>
            <a:r>
              <a:rPr lang="en-US" altLang="ko-KR" sz="1200" dirty="0">
                <a:solidFill>
                  <a:srgbClr val="D19A66"/>
                </a:solidFill>
                <a:latin typeface="Menlo" panose="020B0609030804020204" pitchFamily="49" charset="0"/>
              </a:rPr>
              <a:t>name</a:t>
            </a:r>
            <a:r>
              <a:rPr lang="en-US" altLang="ko-KR" sz="1200" dirty="0">
                <a:solidFill>
                  <a:srgbClr val="C678DD"/>
                </a:solidFill>
                <a:latin typeface="Menlo" panose="020B0609030804020204" pitchFamily="49" charset="0"/>
              </a:rPr>
              <a:t>=</a:t>
            </a:r>
            <a:r>
              <a:rPr lang="en-US" altLang="ko-KR" sz="1200" dirty="0">
                <a:solidFill>
                  <a:srgbClr val="98C379"/>
                </a:solidFill>
                <a:latin typeface="Menlo" panose="020B0609030804020204" pitchFamily="49" charset="0"/>
              </a:rPr>
              <a:t>'new’</a:t>
            </a:r>
            <a:r>
              <a:rPr lang="en-US" altLang="ko-KR" sz="1200" dirty="0">
                <a:solidFill>
                  <a:srgbClr val="ABB2BF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altLang="ko-KR" sz="1200" dirty="0">
                <a:solidFill>
                  <a:srgbClr val="ABB2BF"/>
                </a:solidFill>
                <a:latin typeface="Menlo" panose="020B0609030804020204" pitchFamily="49" charset="0"/>
              </a:rPr>
              <a:t>    path(</a:t>
            </a:r>
            <a:r>
              <a:rPr lang="en-US" altLang="ko-KR" sz="1200" dirty="0">
                <a:solidFill>
                  <a:srgbClr val="98C379"/>
                </a:solidFill>
                <a:latin typeface="Menlo" panose="020B0609030804020204" pitchFamily="49" charset="0"/>
              </a:rPr>
              <a:t>'list'</a:t>
            </a:r>
            <a:r>
              <a:rPr lang="en-US" altLang="ko-KR" sz="1200" dirty="0">
                <a:solidFill>
                  <a:srgbClr val="ABB2BF"/>
                </a:solidFill>
                <a:latin typeface="Menlo" panose="020B0609030804020204" pitchFamily="49" charset="0"/>
              </a:rPr>
              <a:t>, </a:t>
            </a:r>
            <a:r>
              <a:rPr lang="en-US" altLang="ko-KR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views.list</a:t>
            </a:r>
            <a:r>
              <a:rPr lang="en-US" altLang="ko-KR" sz="1200" dirty="0">
                <a:solidFill>
                  <a:srgbClr val="ABB2BF"/>
                </a:solidFill>
                <a:latin typeface="Menlo" panose="020B0609030804020204" pitchFamily="49" charset="0"/>
              </a:rPr>
              <a:t>, </a:t>
            </a:r>
            <a:r>
              <a:rPr lang="en-US" altLang="ko-KR" sz="1200" dirty="0">
                <a:solidFill>
                  <a:srgbClr val="D19A66"/>
                </a:solidFill>
                <a:latin typeface="Menlo" panose="020B0609030804020204" pitchFamily="49" charset="0"/>
              </a:rPr>
              <a:t>name</a:t>
            </a:r>
            <a:r>
              <a:rPr lang="en-US" altLang="ko-KR" sz="1200" dirty="0">
                <a:solidFill>
                  <a:srgbClr val="C678DD"/>
                </a:solidFill>
                <a:latin typeface="Menlo" panose="020B0609030804020204" pitchFamily="49" charset="0"/>
              </a:rPr>
              <a:t>=</a:t>
            </a:r>
            <a:r>
              <a:rPr lang="en-US" altLang="ko-KR" sz="1200" dirty="0">
                <a:solidFill>
                  <a:srgbClr val="98C379"/>
                </a:solidFill>
                <a:latin typeface="Menlo" panose="020B0609030804020204" pitchFamily="49" charset="0"/>
              </a:rPr>
              <a:t>'list’</a:t>
            </a:r>
            <a:r>
              <a:rPr lang="en-US" altLang="ko-KR" sz="1200" dirty="0">
                <a:solidFill>
                  <a:srgbClr val="ABB2BF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altLang="ko-KR" sz="1200" dirty="0">
                <a:solidFill>
                  <a:srgbClr val="ABB2BF"/>
                </a:solidFill>
                <a:latin typeface="Menlo" panose="020B0609030804020204" pitchFamily="49" charset="0"/>
              </a:rPr>
              <a:t>    path(</a:t>
            </a:r>
            <a:r>
              <a:rPr lang="en-US" altLang="ko-KR" sz="1200" dirty="0">
                <a:solidFill>
                  <a:srgbClr val="98C379"/>
                </a:solidFill>
                <a:latin typeface="Menlo" panose="020B0609030804020204" pitchFamily="49" charset="0"/>
              </a:rPr>
              <a:t>'detail/1'</a:t>
            </a:r>
            <a:r>
              <a:rPr lang="en-US" altLang="ko-KR" sz="1200" dirty="0">
                <a:solidFill>
                  <a:srgbClr val="ABB2BF"/>
                </a:solidFill>
                <a:latin typeface="Menlo" panose="020B0609030804020204" pitchFamily="49" charset="0"/>
              </a:rPr>
              <a:t>, </a:t>
            </a:r>
            <a:r>
              <a:rPr lang="en-US" altLang="ko-KR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views.detail</a:t>
            </a:r>
            <a:r>
              <a:rPr lang="en-US" altLang="ko-KR" sz="1200" dirty="0">
                <a:solidFill>
                  <a:srgbClr val="ABB2BF"/>
                </a:solidFill>
                <a:latin typeface="Menlo" panose="020B0609030804020204" pitchFamily="49" charset="0"/>
              </a:rPr>
              <a:t>, </a:t>
            </a:r>
            <a:r>
              <a:rPr lang="en-US" altLang="ko-KR" sz="1200" dirty="0">
                <a:solidFill>
                  <a:srgbClr val="D19A66"/>
                </a:solidFill>
                <a:latin typeface="Menlo" panose="020B0609030804020204" pitchFamily="49" charset="0"/>
              </a:rPr>
              <a:t>name</a:t>
            </a:r>
            <a:r>
              <a:rPr lang="en-US" altLang="ko-KR" sz="1200" dirty="0">
                <a:solidFill>
                  <a:srgbClr val="C678DD"/>
                </a:solidFill>
                <a:latin typeface="Menlo" panose="020B0609030804020204" pitchFamily="49" charset="0"/>
              </a:rPr>
              <a:t>=</a:t>
            </a:r>
            <a:r>
              <a:rPr lang="en-US" altLang="ko-KR" sz="1200" dirty="0">
                <a:solidFill>
                  <a:srgbClr val="98C379"/>
                </a:solidFill>
                <a:latin typeface="Menlo" panose="020B0609030804020204" pitchFamily="49" charset="0"/>
              </a:rPr>
              <a:t>'detail’</a:t>
            </a:r>
            <a:r>
              <a:rPr lang="en-US" altLang="ko-KR" sz="1200" dirty="0">
                <a:solidFill>
                  <a:srgbClr val="ABB2BF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altLang="ko-KR" sz="1200" dirty="0">
                <a:solidFill>
                  <a:srgbClr val="ABB2BF"/>
                </a:solidFill>
                <a:latin typeface="Menlo" panose="020B0609030804020204" pitchFamily="49" charset="0"/>
              </a:rPr>
              <a:t>    path(</a:t>
            </a:r>
            <a:r>
              <a:rPr lang="en-US" altLang="ko-KR" sz="1200" dirty="0">
                <a:solidFill>
                  <a:srgbClr val="98C379"/>
                </a:solidFill>
                <a:latin typeface="Menlo" panose="020B0609030804020204" pitchFamily="49" charset="0"/>
              </a:rPr>
              <a:t>'detail/2'</a:t>
            </a:r>
            <a:r>
              <a:rPr lang="en-US" altLang="ko-KR" sz="1200" dirty="0">
                <a:solidFill>
                  <a:srgbClr val="ABB2BF"/>
                </a:solidFill>
                <a:latin typeface="Menlo" panose="020B0609030804020204" pitchFamily="49" charset="0"/>
              </a:rPr>
              <a:t>, </a:t>
            </a:r>
            <a:r>
              <a:rPr lang="en-US" altLang="ko-KR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views.detail</a:t>
            </a:r>
            <a:r>
              <a:rPr lang="en-US" altLang="ko-KR" sz="1200" dirty="0">
                <a:solidFill>
                  <a:srgbClr val="ABB2BF"/>
                </a:solidFill>
                <a:latin typeface="Menlo" panose="020B0609030804020204" pitchFamily="49" charset="0"/>
              </a:rPr>
              <a:t>, </a:t>
            </a:r>
            <a:r>
              <a:rPr lang="en-US" altLang="ko-KR" sz="1200" dirty="0">
                <a:solidFill>
                  <a:srgbClr val="D19A66"/>
                </a:solidFill>
                <a:latin typeface="Menlo" panose="020B0609030804020204" pitchFamily="49" charset="0"/>
              </a:rPr>
              <a:t>name</a:t>
            </a:r>
            <a:r>
              <a:rPr lang="en-US" altLang="ko-KR" sz="1200" dirty="0">
                <a:solidFill>
                  <a:srgbClr val="C678DD"/>
                </a:solidFill>
                <a:latin typeface="Menlo" panose="020B0609030804020204" pitchFamily="49" charset="0"/>
              </a:rPr>
              <a:t>=</a:t>
            </a:r>
            <a:r>
              <a:rPr lang="en-US" altLang="ko-KR" sz="1200" dirty="0">
                <a:solidFill>
                  <a:srgbClr val="98C379"/>
                </a:solidFill>
                <a:latin typeface="Menlo" panose="020B0609030804020204" pitchFamily="49" charset="0"/>
              </a:rPr>
              <a:t>'detail’</a:t>
            </a:r>
            <a:r>
              <a:rPr lang="en-US" altLang="ko-KR" sz="1200" dirty="0">
                <a:solidFill>
                  <a:srgbClr val="ABB2BF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altLang="ko-KR" sz="1200" dirty="0">
                <a:solidFill>
                  <a:srgbClr val="ABB2BF"/>
                </a:solidFill>
                <a:latin typeface="Menlo" panose="020B0609030804020204" pitchFamily="49" charset="0"/>
              </a:rPr>
              <a:t>    path(</a:t>
            </a:r>
            <a:r>
              <a:rPr lang="en-US" altLang="ko-KR" sz="1200" dirty="0">
                <a:solidFill>
                  <a:srgbClr val="98C379"/>
                </a:solidFill>
                <a:latin typeface="Menlo" panose="020B0609030804020204" pitchFamily="49" charset="0"/>
              </a:rPr>
              <a:t>'detail/3'</a:t>
            </a:r>
            <a:r>
              <a:rPr lang="en-US" altLang="ko-KR" sz="1200" dirty="0">
                <a:solidFill>
                  <a:srgbClr val="ABB2BF"/>
                </a:solidFill>
                <a:latin typeface="Menlo" panose="020B0609030804020204" pitchFamily="49" charset="0"/>
              </a:rPr>
              <a:t>, </a:t>
            </a:r>
            <a:r>
              <a:rPr lang="en-US" altLang="ko-KR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views.detail</a:t>
            </a:r>
            <a:r>
              <a:rPr lang="en-US" altLang="ko-KR" sz="1200" dirty="0">
                <a:solidFill>
                  <a:srgbClr val="ABB2BF"/>
                </a:solidFill>
                <a:latin typeface="Menlo" panose="020B0609030804020204" pitchFamily="49" charset="0"/>
              </a:rPr>
              <a:t>, </a:t>
            </a:r>
            <a:r>
              <a:rPr lang="en-US" altLang="ko-KR" sz="1200" dirty="0">
                <a:solidFill>
                  <a:srgbClr val="D19A66"/>
                </a:solidFill>
                <a:latin typeface="Menlo" panose="020B0609030804020204" pitchFamily="49" charset="0"/>
              </a:rPr>
              <a:t>name</a:t>
            </a:r>
            <a:r>
              <a:rPr lang="en-US" altLang="ko-KR" sz="1200" dirty="0">
                <a:solidFill>
                  <a:srgbClr val="C678DD"/>
                </a:solidFill>
                <a:latin typeface="Menlo" panose="020B0609030804020204" pitchFamily="49" charset="0"/>
              </a:rPr>
              <a:t>=</a:t>
            </a:r>
            <a:r>
              <a:rPr lang="en-US" altLang="ko-KR" sz="1200" dirty="0">
                <a:solidFill>
                  <a:srgbClr val="98C379"/>
                </a:solidFill>
                <a:latin typeface="Menlo" panose="020B0609030804020204" pitchFamily="49" charset="0"/>
              </a:rPr>
              <a:t>'detail’</a:t>
            </a:r>
            <a:r>
              <a:rPr lang="en-US" altLang="ko-KR" sz="1200" dirty="0">
                <a:solidFill>
                  <a:srgbClr val="ABB2BF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altLang="ko-KR" sz="1200" dirty="0">
                <a:solidFill>
                  <a:srgbClr val="ABB2BF"/>
                </a:solidFill>
                <a:latin typeface="Menlo" panose="020B0609030804020204" pitchFamily="49" charset="0"/>
              </a:rPr>
              <a:t>    ...</a:t>
            </a:r>
          </a:p>
          <a:p>
            <a:r>
              <a:rPr lang="en-US" altLang="ko-KR" sz="1200" dirty="0">
                <a:solidFill>
                  <a:srgbClr val="ABB2BF"/>
                </a:solidFill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8EAEBF-2B45-9A49-A718-DB688FD3D8EF}"/>
              </a:ext>
            </a:extLst>
          </p:cNvPr>
          <p:cNvSpPr txBox="1"/>
          <p:nvPr/>
        </p:nvSpPr>
        <p:spPr>
          <a:xfrm>
            <a:off x="318528" y="4094018"/>
            <a:ext cx="45143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/>
              <a:t>글이 하나 추가 될 때마다 </a:t>
            </a:r>
            <a:r>
              <a:rPr kumimoji="1" lang="en-US" altLang="ko-KR" sz="1600" dirty="0" err="1"/>
              <a:t>url</a:t>
            </a:r>
            <a:r>
              <a:rPr kumimoji="1" lang="ko-KR" altLang="en-US" sz="1600" dirty="0"/>
              <a:t>에 하나씩 써주면</a:t>
            </a:r>
            <a:r>
              <a:rPr kumimoji="1" lang="en-US" altLang="ko-KR" sz="1600" dirty="0"/>
              <a:t>?</a:t>
            </a:r>
          </a:p>
          <a:p>
            <a:endParaRPr kumimoji="1" lang="en-US" altLang="ko-KR" sz="1600" dirty="0"/>
          </a:p>
          <a:p>
            <a:r>
              <a:rPr kumimoji="1" lang="ko-KR" altLang="en-US" sz="1600" dirty="0"/>
              <a:t>글이 </a:t>
            </a:r>
            <a:r>
              <a:rPr kumimoji="1" lang="en-US" altLang="ko-KR" sz="1600" dirty="0"/>
              <a:t>200</a:t>
            </a:r>
            <a:r>
              <a:rPr kumimoji="1" lang="ko-KR" altLang="en-US" sz="1600" dirty="0"/>
              <a:t>개면 </a:t>
            </a:r>
            <a:r>
              <a:rPr kumimoji="1" lang="en-US" altLang="ko-KR" sz="1600" dirty="0" err="1"/>
              <a:t>urlpattern</a:t>
            </a:r>
            <a:r>
              <a:rPr kumimoji="1" lang="ko-KR" altLang="en-US" sz="1600" dirty="0"/>
              <a:t>이 </a:t>
            </a:r>
            <a:r>
              <a:rPr kumimoji="1" lang="en-US" altLang="ko-KR" sz="1600" dirty="0"/>
              <a:t>200</a:t>
            </a:r>
            <a:r>
              <a:rPr kumimoji="1" lang="ko-KR" altLang="en-US" sz="1600" dirty="0"/>
              <a:t>줄</a:t>
            </a:r>
            <a:r>
              <a:rPr kumimoji="1" lang="en-US" altLang="ko-KR" sz="1600" dirty="0"/>
              <a:t>…</a:t>
            </a:r>
            <a:endParaRPr kumimoji="1"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CE3B104-1FCB-E145-8F77-9BBE8A9F6F66}"/>
              </a:ext>
            </a:extLst>
          </p:cNvPr>
          <p:cNvSpPr/>
          <p:nvPr/>
        </p:nvSpPr>
        <p:spPr>
          <a:xfrm>
            <a:off x="5867401" y="2357993"/>
            <a:ext cx="6158345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urlpatterns</a:t>
            </a:r>
            <a:r>
              <a:rPr lang="en-US" altLang="ko-KR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ko-KR" sz="1200" dirty="0">
                <a:solidFill>
                  <a:srgbClr val="C678DD"/>
                </a:solidFill>
                <a:latin typeface="Menlo" panose="020B0609030804020204" pitchFamily="49" charset="0"/>
              </a:rPr>
              <a:t>=</a:t>
            </a:r>
            <a:r>
              <a:rPr lang="en-US" altLang="ko-KR" sz="1200" dirty="0">
                <a:solidFill>
                  <a:srgbClr val="ABB2BF"/>
                </a:solidFill>
                <a:latin typeface="Menlo" panose="020B0609030804020204" pitchFamily="49" charset="0"/>
              </a:rPr>
              <a:t> [</a:t>
            </a:r>
          </a:p>
          <a:p>
            <a:r>
              <a:rPr lang="ko-KR" altLang="en-US" sz="1200" dirty="0">
                <a:solidFill>
                  <a:srgbClr val="ABB2BF"/>
                </a:solidFill>
                <a:latin typeface="Menlo" panose="020B0609030804020204" pitchFamily="49" charset="0"/>
              </a:rPr>
              <a:t>    </a:t>
            </a:r>
            <a:r>
              <a:rPr lang="en-US" altLang="ko-KR" sz="1200" dirty="0">
                <a:solidFill>
                  <a:srgbClr val="ABB2BF"/>
                </a:solidFill>
                <a:latin typeface="Menlo" panose="020B0609030804020204" pitchFamily="49" charset="0"/>
              </a:rPr>
              <a:t>path(</a:t>
            </a:r>
            <a:r>
              <a:rPr lang="en-US" altLang="ko-KR" sz="1200" dirty="0">
                <a:solidFill>
                  <a:srgbClr val="98C379"/>
                </a:solidFill>
                <a:latin typeface="Menlo" panose="020B0609030804020204" pitchFamily="49" charset="0"/>
              </a:rPr>
              <a:t>'admin/'</a:t>
            </a:r>
            <a:r>
              <a:rPr lang="en-US" altLang="ko-KR" sz="1200" dirty="0">
                <a:solidFill>
                  <a:srgbClr val="ABB2BF"/>
                </a:solidFill>
                <a:latin typeface="Menlo" panose="020B0609030804020204" pitchFamily="49" charset="0"/>
              </a:rPr>
              <a:t>, </a:t>
            </a:r>
            <a:r>
              <a:rPr lang="en-US" altLang="ko-KR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admin.site.urls</a:t>
            </a:r>
            <a:r>
              <a:rPr lang="en-US" altLang="ko-KR" sz="1200" dirty="0">
                <a:solidFill>
                  <a:srgbClr val="ABB2BF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ko-KR" altLang="en-US" sz="1200" dirty="0">
                <a:solidFill>
                  <a:srgbClr val="ABB2BF"/>
                </a:solidFill>
                <a:latin typeface="Menlo" panose="020B0609030804020204" pitchFamily="49" charset="0"/>
              </a:rPr>
              <a:t>    </a:t>
            </a:r>
            <a:r>
              <a:rPr lang="en-US" altLang="ko-KR" sz="1200" dirty="0">
                <a:solidFill>
                  <a:srgbClr val="ABB2BF"/>
                </a:solidFill>
                <a:latin typeface="Menlo" panose="020B0609030804020204" pitchFamily="49" charset="0"/>
              </a:rPr>
              <a:t>path(</a:t>
            </a:r>
            <a:r>
              <a:rPr lang="en-US" altLang="ko-KR" sz="1200" dirty="0">
                <a:solidFill>
                  <a:srgbClr val="98C379"/>
                </a:solidFill>
                <a:latin typeface="Menlo" panose="020B0609030804020204" pitchFamily="49" charset="0"/>
              </a:rPr>
              <a:t>'new'</a:t>
            </a:r>
            <a:r>
              <a:rPr lang="en-US" altLang="ko-KR" sz="1200" dirty="0">
                <a:solidFill>
                  <a:srgbClr val="ABB2BF"/>
                </a:solidFill>
                <a:latin typeface="Menlo" panose="020B0609030804020204" pitchFamily="49" charset="0"/>
              </a:rPr>
              <a:t>, </a:t>
            </a:r>
            <a:r>
              <a:rPr lang="en-US" altLang="ko-KR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views.new</a:t>
            </a:r>
            <a:r>
              <a:rPr lang="en-US" altLang="ko-KR" sz="1200" dirty="0">
                <a:solidFill>
                  <a:srgbClr val="ABB2BF"/>
                </a:solidFill>
                <a:latin typeface="Menlo" panose="020B0609030804020204" pitchFamily="49" charset="0"/>
              </a:rPr>
              <a:t>, </a:t>
            </a:r>
            <a:r>
              <a:rPr lang="en-US" altLang="ko-KR" sz="1200" dirty="0">
                <a:solidFill>
                  <a:srgbClr val="D19A66"/>
                </a:solidFill>
                <a:latin typeface="Menlo" panose="020B0609030804020204" pitchFamily="49" charset="0"/>
              </a:rPr>
              <a:t>name</a:t>
            </a:r>
            <a:r>
              <a:rPr lang="en-US" altLang="ko-KR" sz="1200" dirty="0">
                <a:solidFill>
                  <a:srgbClr val="C678DD"/>
                </a:solidFill>
                <a:latin typeface="Menlo" panose="020B0609030804020204" pitchFamily="49" charset="0"/>
              </a:rPr>
              <a:t>=</a:t>
            </a:r>
            <a:r>
              <a:rPr lang="en-US" altLang="ko-KR" sz="1200" dirty="0">
                <a:solidFill>
                  <a:srgbClr val="98C379"/>
                </a:solidFill>
                <a:latin typeface="Menlo" panose="020B0609030804020204" pitchFamily="49" charset="0"/>
              </a:rPr>
              <a:t>'new＇</a:t>
            </a:r>
            <a:r>
              <a:rPr lang="en-US" altLang="ko-KR" sz="1200" dirty="0">
                <a:solidFill>
                  <a:srgbClr val="ABB2BF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ko-KR" altLang="en-US" sz="1200" dirty="0">
                <a:solidFill>
                  <a:srgbClr val="ABB2BF"/>
                </a:solidFill>
                <a:latin typeface="Menlo" panose="020B0609030804020204" pitchFamily="49" charset="0"/>
              </a:rPr>
              <a:t>    </a:t>
            </a:r>
            <a:r>
              <a:rPr lang="en-US" altLang="ko-KR" sz="1200" dirty="0">
                <a:solidFill>
                  <a:srgbClr val="ABB2BF"/>
                </a:solidFill>
                <a:latin typeface="Menlo" panose="020B0609030804020204" pitchFamily="49" charset="0"/>
              </a:rPr>
              <a:t>path(</a:t>
            </a:r>
            <a:r>
              <a:rPr lang="en-US" altLang="ko-KR" sz="1200" dirty="0">
                <a:solidFill>
                  <a:srgbClr val="98C379"/>
                </a:solidFill>
                <a:latin typeface="Menlo" panose="020B0609030804020204" pitchFamily="49" charset="0"/>
              </a:rPr>
              <a:t>'list'</a:t>
            </a:r>
            <a:r>
              <a:rPr lang="en-US" altLang="ko-KR" sz="1200" dirty="0">
                <a:solidFill>
                  <a:srgbClr val="ABB2BF"/>
                </a:solidFill>
                <a:latin typeface="Menlo" panose="020B0609030804020204" pitchFamily="49" charset="0"/>
              </a:rPr>
              <a:t>, </a:t>
            </a:r>
            <a:r>
              <a:rPr lang="en-US" altLang="ko-KR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views.list</a:t>
            </a:r>
            <a:r>
              <a:rPr lang="en-US" altLang="ko-KR" sz="1200" dirty="0">
                <a:solidFill>
                  <a:srgbClr val="ABB2BF"/>
                </a:solidFill>
                <a:latin typeface="Menlo" panose="020B0609030804020204" pitchFamily="49" charset="0"/>
              </a:rPr>
              <a:t>, </a:t>
            </a:r>
            <a:r>
              <a:rPr lang="en-US" altLang="ko-KR" sz="1200" dirty="0">
                <a:solidFill>
                  <a:srgbClr val="D19A66"/>
                </a:solidFill>
                <a:latin typeface="Menlo" panose="020B0609030804020204" pitchFamily="49" charset="0"/>
              </a:rPr>
              <a:t>name</a:t>
            </a:r>
            <a:r>
              <a:rPr lang="en-US" altLang="ko-KR" sz="1200" dirty="0">
                <a:solidFill>
                  <a:srgbClr val="C678DD"/>
                </a:solidFill>
                <a:latin typeface="Menlo" panose="020B0609030804020204" pitchFamily="49" charset="0"/>
              </a:rPr>
              <a:t>=</a:t>
            </a:r>
            <a:r>
              <a:rPr lang="en-US" altLang="ko-KR" sz="1200" dirty="0">
                <a:solidFill>
                  <a:srgbClr val="98C379"/>
                </a:solidFill>
                <a:latin typeface="Menlo" panose="020B0609030804020204" pitchFamily="49" charset="0"/>
              </a:rPr>
              <a:t>'list＇</a:t>
            </a:r>
            <a:r>
              <a:rPr lang="en-US" altLang="ko-KR" sz="1200" dirty="0">
                <a:solidFill>
                  <a:srgbClr val="ABB2BF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ko-KR" altLang="en-US" sz="1200" dirty="0">
                <a:solidFill>
                  <a:srgbClr val="ABB2BF"/>
                </a:solidFill>
                <a:latin typeface="Menlo" panose="020B0609030804020204" pitchFamily="49" charset="0"/>
              </a:rPr>
              <a:t>    </a:t>
            </a:r>
            <a:r>
              <a:rPr lang="en-US" altLang="ko-KR" sz="1200" dirty="0">
                <a:solidFill>
                  <a:srgbClr val="ABB2BF"/>
                </a:solidFill>
                <a:latin typeface="Menlo" panose="020B0609030804020204" pitchFamily="49" charset="0"/>
              </a:rPr>
              <a:t>path(</a:t>
            </a:r>
            <a:r>
              <a:rPr lang="en-US" altLang="ko-KR" sz="1200" dirty="0">
                <a:solidFill>
                  <a:srgbClr val="98C379"/>
                </a:solidFill>
                <a:latin typeface="Menlo" panose="020B0609030804020204" pitchFamily="49" charset="0"/>
              </a:rPr>
              <a:t>'detail/&lt;</a:t>
            </a:r>
            <a:r>
              <a:rPr lang="en-US" altLang="ko-KR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int:article_id</a:t>
            </a:r>
            <a:r>
              <a:rPr lang="en-US" altLang="ko-KR" sz="1200" dirty="0">
                <a:solidFill>
                  <a:srgbClr val="98C379"/>
                </a:solidFill>
                <a:latin typeface="Menlo" panose="020B0609030804020204" pitchFamily="49" charset="0"/>
              </a:rPr>
              <a:t>&gt;'</a:t>
            </a:r>
            <a:r>
              <a:rPr lang="en-US" altLang="ko-KR" sz="1200" dirty="0">
                <a:solidFill>
                  <a:srgbClr val="ABB2BF"/>
                </a:solidFill>
                <a:latin typeface="Menlo" panose="020B0609030804020204" pitchFamily="49" charset="0"/>
              </a:rPr>
              <a:t>, </a:t>
            </a:r>
            <a:r>
              <a:rPr lang="en-US" altLang="ko-KR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views.detail</a:t>
            </a:r>
            <a:r>
              <a:rPr lang="en-US" altLang="ko-KR" sz="1200" dirty="0">
                <a:solidFill>
                  <a:srgbClr val="ABB2BF"/>
                </a:solidFill>
                <a:latin typeface="Menlo" panose="020B0609030804020204" pitchFamily="49" charset="0"/>
              </a:rPr>
              <a:t>, </a:t>
            </a:r>
            <a:r>
              <a:rPr lang="en-US" altLang="ko-KR" sz="1200" dirty="0">
                <a:solidFill>
                  <a:srgbClr val="D19A66"/>
                </a:solidFill>
                <a:latin typeface="Menlo" panose="020B0609030804020204" pitchFamily="49" charset="0"/>
              </a:rPr>
              <a:t>name</a:t>
            </a:r>
            <a:r>
              <a:rPr lang="en-US" altLang="ko-KR" sz="1200" dirty="0">
                <a:solidFill>
                  <a:srgbClr val="C678DD"/>
                </a:solidFill>
                <a:latin typeface="Menlo" panose="020B0609030804020204" pitchFamily="49" charset="0"/>
              </a:rPr>
              <a:t>=</a:t>
            </a:r>
            <a:r>
              <a:rPr lang="en-US" altLang="ko-KR" sz="1200" dirty="0">
                <a:solidFill>
                  <a:srgbClr val="98C379"/>
                </a:solidFill>
                <a:latin typeface="Menlo" panose="020B0609030804020204" pitchFamily="49" charset="0"/>
              </a:rPr>
              <a:t>'detail'</a:t>
            </a:r>
            <a:r>
              <a:rPr lang="en-US" altLang="ko-KR" sz="1200" dirty="0">
                <a:solidFill>
                  <a:srgbClr val="ABB2BF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altLang="ko-KR" sz="1200" dirty="0">
                <a:solidFill>
                  <a:srgbClr val="ABB2BF"/>
                </a:solidFill>
                <a:latin typeface="Menlo" panose="020B0609030804020204" pitchFamily="49" charset="0"/>
              </a:rPr>
              <a:t>]</a:t>
            </a:r>
            <a:endParaRPr lang="en-US" altLang="ko-KR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2F820DD2-3843-684C-9F8B-B452D1E967D4}"/>
              </a:ext>
            </a:extLst>
          </p:cNvPr>
          <p:cNvSpPr/>
          <p:nvPr/>
        </p:nvSpPr>
        <p:spPr>
          <a:xfrm>
            <a:off x="5287762" y="2917530"/>
            <a:ext cx="362516" cy="206256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B3970B-D6BE-9743-BDFA-946FB69A2186}"/>
              </a:ext>
            </a:extLst>
          </p:cNvPr>
          <p:cNvSpPr txBox="1"/>
          <p:nvPr/>
        </p:nvSpPr>
        <p:spPr>
          <a:xfrm>
            <a:off x="5867402" y="4094018"/>
            <a:ext cx="51092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 err="1"/>
              <a:t>url</a:t>
            </a:r>
            <a:r>
              <a:rPr kumimoji="1" lang="en-US" altLang="ko-KR" sz="1600" dirty="0"/>
              <a:t> parameter(</a:t>
            </a:r>
            <a:r>
              <a:rPr kumimoji="1" lang="ko-KR" altLang="en-US" sz="1600" dirty="0"/>
              <a:t>매개변수</a:t>
            </a:r>
            <a:r>
              <a:rPr kumimoji="1" lang="en-US" altLang="ko-KR" sz="1600" dirty="0"/>
              <a:t>)</a:t>
            </a:r>
            <a:r>
              <a:rPr kumimoji="1" lang="ko-KR" altLang="en-US" sz="1600" dirty="0"/>
              <a:t>의 형태로 </a:t>
            </a:r>
            <a:r>
              <a:rPr kumimoji="1" lang="en-US" altLang="ko-KR" sz="1600" dirty="0" err="1"/>
              <a:t>url</a:t>
            </a:r>
            <a:r>
              <a:rPr kumimoji="1" lang="ko-KR" altLang="en-US" sz="1600" dirty="0"/>
              <a:t> 패턴 지정 가능</a:t>
            </a:r>
            <a:r>
              <a:rPr kumimoji="1" lang="en-US" altLang="ko-KR" sz="1600" dirty="0"/>
              <a:t>!</a:t>
            </a:r>
          </a:p>
          <a:p>
            <a:endParaRPr kumimoji="1" lang="en-US" altLang="ko-KR" sz="1600" dirty="0"/>
          </a:p>
          <a:p>
            <a:r>
              <a:rPr kumimoji="1" lang="en-US" altLang="ko-KR" sz="1600" dirty="0"/>
              <a:t>-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int          : parameter</a:t>
            </a:r>
            <a:r>
              <a:rPr kumimoji="1" lang="ko-KR" altLang="en-US" sz="1600" dirty="0"/>
              <a:t>의 </a:t>
            </a:r>
            <a:r>
              <a:rPr kumimoji="1" lang="ko-KR" altLang="en-US" sz="1600" b="1" dirty="0"/>
              <a:t>형태</a:t>
            </a:r>
            <a:r>
              <a:rPr kumimoji="1" lang="ko-KR" altLang="en-US" sz="1600" dirty="0"/>
              <a:t>는 정수</a:t>
            </a:r>
            <a:r>
              <a:rPr kumimoji="1" lang="en-US" altLang="ko-KR" sz="1600" dirty="0"/>
              <a:t>(integer)</a:t>
            </a:r>
          </a:p>
          <a:p>
            <a:pPr marL="285750" indent="-285750">
              <a:buFontTx/>
              <a:buChar char="-"/>
            </a:pPr>
            <a:endParaRPr kumimoji="1" lang="en-US" altLang="ko-KR" sz="800" dirty="0"/>
          </a:p>
          <a:p>
            <a:r>
              <a:rPr kumimoji="1" lang="en-US" altLang="ko-KR" sz="1600" dirty="0"/>
              <a:t>-</a:t>
            </a:r>
            <a:r>
              <a:rPr kumimoji="1" lang="ko-KR" altLang="en-US" sz="1600" dirty="0"/>
              <a:t> </a:t>
            </a:r>
            <a:r>
              <a:rPr kumimoji="1" lang="en-US" altLang="ko-KR" sz="1600" dirty="0" err="1"/>
              <a:t>article_id</a:t>
            </a:r>
            <a:r>
              <a:rPr kumimoji="1" lang="en-US" altLang="ko-KR" sz="1600" dirty="0"/>
              <a:t> </a:t>
            </a:r>
            <a:r>
              <a:rPr kumimoji="1" lang="en-US" altLang="ko-KR" sz="1200" dirty="0"/>
              <a:t> </a:t>
            </a:r>
            <a:r>
              <a:rPr kumimoji="1" lang="en-US" altLang="ko-KR" sz="1600" dirty="0"/>
              <a:t>: </a:t>
            </a:r>
            <a:r>
              <a:rPr kumimoji="1" lang="en-US" altLang="ko-KR" sz="1600" dirty="0" err="1"/>
              <a:t>view.detail</a:t>
            </a:r>
            <a:r>
              <a:rPr kumimoji="1" lang="ko-KR" altLang="en-US" sz="1600" dirty="0"/>
              <a:t>에게</a:t>
            </a:r>
            <a:r>
              <a:rPr kumimoji="1" lang="en-US" altLang="ko-KR" sz="1600" dirty="0"/>
              <a:t> </a:t>
            </a:r>
            <a:r>
              <a:rPr kumimoji="1" lang="ko-KR" altLang="en-US" sz="1600" b="1" dirty="0"/>
              <a:t>넘겨줄 때의 이름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9D0CC3-6B97-2D46-BFA9-E9E3585CFA12}"/>
              </a:ext>
            </a:extLst>
          </p:cNvPr>
          <p:cNvSpPr txBox="1"/>
          <p:nvPr/>
        </p:nvSpPr>
        <p:spPr>
          <a:xfrm>
            <a:off x="318528" y="1814119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err="1"/>
              <a:t>urls.py</a:t>
            </a:r>
            <a:endParaRPr kumimoji="1" lang="en-US" altLang="ko-KR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029DFF-59B0-FF47-8E0D-9242F795B87B}"/>
              </a:ext>
            </a:extLst>
          </p:cNvPr>
          <p:cNvSpPr txBox="1"/>
          <p:nvPr/>
        </p:nvSpPr>
        <p:spPr>
          <a:xfrm>
            <a:off x="5867402" y="2050216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err="1"/>
              <a:t>urls.py</a:t>
            </a:r>
            <a:endParaRPr kumimoji="1"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7761737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7EEAADE-0602-47CB-AE82-4C6757C3E8BA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18E97-F4F1-42C4-B580-8579E3DBF1E9}"/>
              </a:ext>
            </a:extLst>
          </p:cNvPr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NE</a:t>
            </a:r>
            <a:r>
              <a:rPr lang="en-US" altLang="ko-KR" sz="1400" b="1" dirty="0">
                <a:solidFill>
                  <a:srgbClr val="FF9E1A"/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T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LIKELION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39F6E8-F914-4777-8886-B9AA04FDCD85}"/>
              </a:ext>
            </a:extLst>
          </p:cNvPr>
          <p:cNvSpPr txBox="1"/>
          <p:nvPr/>
        </p:nvSpPr>
        <p:spPr>
          <a:xfrm>
            <a:off x="602762" y="307821"/>
            <a:ext cx="3911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100">
                <a:latin typeface="Abadi" panose="020B0604020104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Blog</a:t>
            </a:r>
            <a:endParaRPr lang="ko-KR" altLang="en-US" sz="2400" b="1" spc="100" dirty="0">
              <a:latin typeface="Abadi" panose="020B0604020104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973308-C266-43A7-AA27-A06557441CFC}"/>
              </a:ext>
            </a:extLst>
          </p:cNvPr>
          <p:cNvSpPr txBox="1"/>
          <p:nvPr/>
        </p:nvSpPr>
        <p:spPr>
          <a:xfrm>
            <a:off x="602762" y="745364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3. detail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페이지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B3970B-D6BE-9743-BDFA-946FB69A2186}"/>
              </a:ext>
            </a:extLst>
          </p:cNvPr>
          <p:cNvSpPr txBox="1"/>
          <p:nvPr/>
        </p:nvSpPr>
        <p:spPr>
          <a:xfrm>
            <a:off x="1269419" y="3472746"/>
            <a:ext cx="41063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 err="1"/>
              <a:t>url</a:t>
            </a:r>
            <a:r>
              <a:rPr kumimoji="1" lang="ko-KR" altLang="en-US" sz="1400" b="1" dirty="0"/>
              <a:t>에 포함된 </a:t>
            </a:r>
            <a:r>
              <a:rPr kumimoji="1" lang="en-US" altLang="ko-KR" sz="1400" b="1" dirty="0" err="1"/>
              <a:t>article_id</a:t>
            </a:r>
            <a:r>
              <a:rPr kumimoji="1" lang="ko-KR" altLang="en-US" sz="1400" b="1" dirty="0" err="1"/>
              <a:t>를</a:t>
            </a:r>
            <a:r>
              <a:rPr kumimoji="1" lang="ko-KR" altLang="en-US" sz="1400" b="1" dirty="0"/>
              <a:t> 전달</a:t>
            </a:r>
            <a:r>
              <a:rPr kumimoji="1" lang="en-US" altLang="ko-KR" sz="1400" b="1" dirty="0"/>
              <a:t> </a:t>
            </a:r>
            <a:r>
              <a:rPr kumimoji="1" lang="ko-KR" altLang="en-US" sz="1400" b="1" dirty="0"/>
              <a:t>받는 </a:t>
            </a:r>
            <a:r>
              <a:rPr kumimoji="1" lang="en-US" altLang="ko-KR" sz="1400" b="1" dirty="0" err="1"/>
              <a:t>views.detail</a:t>
            </a:r>
            <a:endParaRPr kumimoji="1" lang="en-US" altLang="ko-KR" sz="14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FECF2A-C55A-D145-84D8-E6BBA14B0104}"/>
              </a:ext>
            </a:extLst>
          </p:cNvPr>
          <p:cNvSpPr/>
          <p:nvPr/>
        </p:nvSpPr>
        <p:spPr>
          <a:xfrm>
            <a:off x="800736" y="2531009"/>
            <a:ext cx="4512482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C678DD"/>
                </a:solidFill>
                <a:latin typeface="Menlo" panose="020B0609030804020204" pitchFamily="49" charset="0"/>
              </a:rPr>
              <a:t>def</a:t>
            </a:r>
            <a:r>
              <a:rPr lang="en-US" altLang="ko-KR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ko-KR" sz="1200" dirty="0">
                <a:solidFill>
                  <a:srgbClr val="61AFEF"/>
                </a:solidFill>
                <a:latin typeface="Menlo" panose="020B0609030804020204" pitchFamily="49" charset="0"/>
              </a:rPr>
              <a:t>detail</a:t>
            </a:r>
            <a:r>
              <a:rPr lang="en-US" altLang="ko-KR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ko-KR" sz="1200" dirty="0">
                <a:solidFill>
                  <a:srgbClr val="D19A66"/>
                </a:solidFill>
                <a:latin typeface="Menlo" panose="020B0609030804020204" pitchFamily="49" charset="0"/>
              </a:rPr>
              <a:t>request</a:t>
            </a:r>
            <a:r>
              <a:rPr lang="en-US" altLang="ko-KR" sz="1200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ko-KR" sz="1200" dirty="0">
                <a:solidFill>
                  <a:srgbClr val="D19A66"/>
                </a:solidFill>
                <a:latin typeface="Menlo" panose="020B0609030804020204" pitchFamily="49" charset="0"/>
              </a:rPr>
              <a:t> </a:t>
            </a:r>
            <a:r>
              <a:rPr lang="en-US" altLang="ko-KR" sz="1200" dirty="0" err="1">
                <a:solidFill>
                  <a:srgbClr val="D19A66"/>
                </a:solidFill>
                <a:latin typeface="Menlo" panose="020B0609030804020204" pitchFamily="49" charset="0"/>
              </a:rPr>
              <a:t>article_id</a:t>
            </a:r>
            <a:r>
              <a:rPr lang="en-US" altLang="ko-KR" sz="1200" dirty="0">
                <a:solidFill>
                  <a:srgbClr val="ABB2BF"/>
                </a:solidFill>
                <a:latin typeface="Menlo" panose="020B0609030804020204" pitchFamily="49" charset="0"/>
              </a:rPr>
              <a:t>):</a:t>
            </a:r>
          </a:p>
          <a:p>
            <a:endParaRPr lang="en-US" altLang="ko-KR" sz="1200" dirty="0">
              <a:solidFill>
                <a:srgbClr val="C678DD"/>
              </a:solidFill>
              <a:latin typeface="Menlo" panose="020B0609030804020204" pitchFamily="49" charset="0"/>
            </a:endParaRPr>
          </a:p>
          <a:p>
            <a:endParaRPr lang="en-US" altLang="ko-KR" sz="1200" dirty="0">
              <a:solidFill>
                <a:srgbClr val="C678DD"/>
              </a:solidFill>
              <a:latin typeface="Menlo" panose="020B0609030804020204" pitchFamily="49" charset="0"/>
            </a:endParaRPr>
          </a:p>
          <a:p>
            <a:r>
              <a:rPr lang="ko-KR" altLang="en-US" sz="1200" dirty="0">
                <a:solidFill>
                  <a:srgbClr val="C678DD"/>
                </a:solidFill>
                <a:latin typeface="Menlo" panose="020B0609030804020204" pitchFamily="49" charset="0"/>
              </a:rPr>
              <a:t>    </a:t>
            </a:r>
            <a:r>
              <a:rPr lang="en-US" altLang="ko-KR" sz="1200" dirty="0">
                <a:solidFill>
                  <a:srgbClr val="C678DD"/>
                </a:solidFill>
                <a:latin typeface="Menlo" panose="020B0609030804020204" pitchFamily="49" charset="0"/>
              </a:rPr>
              <a:t>return</a:t>
            </a:r>
            <a:r>
              <a:rPr lang="en-US" altLang="ko-KR" sz="1200" dirty="0">
                <a:solidFill>
                  <a:srgbClr val="ABB2BF"/>
                </a:solidFill>
                <a:latin typeface="Menlo" panose="020B0609030804020204" pitchFamily="49" charset="0"/>
              </a:rPr>
              <a:t> render(</a:t>
            </a:r>
            <a:r>
              <a:rPr lang="ko-KR" altLang="en-US" sz="1200" dirty="0">
                <a:solidFill>
                  <a:srgbClr val="ABB2BF"/>
                </a:solidFill>
                <a:latin typeface="Menlo" panose="020B0609030804020204" pitchFamily="49" charset="0"/>
              </a:rPr>
              <a:t>                            </a:t>
            </a:r>
            <a:r>
              <a:rPr lang="en-US" altLang="ko-KR" sz="1200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  <a:endParaRPr lang="en-US" altLang="ko-KR" sz="12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6FC97C0-A92D-F24C-9BCB-C97785A028C1}"/>
              </a:ext>
            </a:extLst>
          </p:cNvPr>
          <p:cNvGrpSpPr/>
          <p:nvPr/>
        </p:nvGrpSpPr>
        <p:grpSpPr>
          <a:xfrm>
            <a:off x="2830468" y="1021288"/>
            <a:ext cx="5749861" cy="596942"/>
            <a:chOff x="5645727" y="586083"/>
            <a:chExt cx="5749861" cy="59694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E3B104-1FCB-E145-8F77-9BBE8A9F6F66}"/>
                </a:ext>
              </a:extLst>
            </p:cNvPr>
            <p:cNvSpPr/>
            <p:nvPr/>
          </p:nvSpPr>
          <p:spPr>
            <a:xfrm>
              <a:off x="5666510" y="899252"/>
              <a:ext cx="5729078" cy="283773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rgbClr val="ABB2BF"/>
                  </a:solidFill>
                  <a:latin typeface="Menlo" panose="020B0609030804020204" pitchFamily="49" charset="0"/>
                </a:rPr>
                <a:t>path(</a:t>
              </a:r>
              <a:r>
                <a:rPr lang="en-US" altLang="ko-KR" sz="1200" dirty="0">
                  <a:solidFill>
                    <a:srgbClr val="98C379"/>
                  </a:solidFill>
                  <a:latin typeface="Menlo" panose="020B0609030804020204" pitchFamily="49" charset="0"/>
                </a:rPr>
                <a:t>'detail/&lt;</a:t>
              </a:r>
              <a:r>
                <a:rPr lang="en-US" altLang="ko-KR" sz="1200" dirty="0" err="1">
                  <a:solidFill>
                    <a:srgbClr val="98C379"/>
                  </a:solidFill>
                  <a:latin typeface="Menlo" panose="020B0609030804020204" pitchFamily="49" charset="0"/>
                </a:rPr>
                <a:t>int:article_id</a:t>
              </a:r>
              <a:r>
                <a:rPr lang="en-US" altLang="ko-KR" sz="1200" dirty="0">
                  <a:solidFill>
                    <a:srgbClr val="98C379"/>
                  </a:solidFill>
                  <a:latin typeface="Menlo" panose="020B0609030804020204" pitchFamily="49" charset="0"/>
                </a:rPr>
                <a:t>&gt;'</a:t>
              </a:r>
              <a:r>
                <a:rPr lang="en-US" altLang="ko-KR" sz="1200" dirty="0">
                  <a:solidFill>
                    <a:srgbClr val="ABB2BF"/>
                  </a:solidFill>
                  <a:latin typeface="Menlo" panose="020B0609030804020204" pitchFamily="49" charset="0"/>
                </a:rPr>
                <a:t>, </a:t>
              </a:r>
              <a:r>
                <a:rPr lang="en-US" altLang="ko-KR" sz="1200" dirty="0" err="1">
                  <a:solidFill>
                    <a:srgbClr val="ABB2BF"/>
                  </a:solidFill>
                  <a:latin typeface="Menlo" panose="020B0609030804020204" pitchFamily="49" charset="0"/>
                </a:rPr>
                <a:t>views.detail</a:t>
              </a:r>
              <a:r>
                <a:rPr lang="en-US" altLang="ko-KR" sz="1200" dirty="0">
                  <a:solidFill>
                    <a:srgbClr val="ABB2BF"/>
                  </a:solidFill>
                  <a:latin typeface="Menlo" panose="020B0609030804020204" pitchFamily="49" charset="0"/>
                </a:rPr>
                <a:t>, </a:t>
              </a:r>
              <a:r>
                <a:rPr lang="en-US" altLang="ko-KR" sz="1200" dirty="0">
                  <a:solidFill>
                    <a:srgbClr val="D19A66"/>
                  </a:solidFill>
                  <a:latin typeface="Menlo" panose="020B0609030804020204" pitchFamily="49" charset="0"/>
                </a:rPr>
                <a:t>name</a:t>
              </a:r>
              <a:r>
                <a:rPr lang="en-US" altLang="ko-KR" sz="1200" dirty="0">
                  <a:solidFill>
                    <a:srgbClr val="C678DD"/>
                  </a:solidFill>
                  <a:latin typeface="Menlo" panose="020B0609030804020204" pitchFamily="49" charset="0"/>
                </a:rPr>
                <a:t>=</a:t>
              </a:r>
              <a:r>
                <a:rPr lang="en-US" altLang="ko-KR" sz="1200" dirty="0">
                  <a:solidFill>
                    <a:srgbClr val="98C379"/>
                  </a:solidFill>
                  <a:latin typeface="Menlo" panose="020B0609030804020204" pitchFamily="49" charset="0"/>
                </a:rPr>
                <a:t>'detail'</a:t>
              </a:r>
              <a:r>
                <a:rPr lang="en-US" altLang="ko-KR" sz="1200" dirty="0">
                  <a:solidFill>
                    <a:srgbClr val="ABB2BF"/>
                  </a:solidFill>
                  <a:latin typeface="Menlo" panose="020B0609030804020204" pitchFamily="49" charset="0"/>
                </a:rPr>
                <a:t>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59D8B7-DB6F-9145-8888-D66F418C3CBB}"/>
                </a:ext>
              </a:extLst>
            </p:cNvPr>
            <p:cNvSpPr txBox="1"/>
            <p:nvPr/>
          </p:nvSpPr>
          <p:spPr>
            <a:xfrm>
              <a:off x="5645727" y="586083"/>
              <a:ext cx="712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err="1"/>
                <a:t>urls.py</a:t>
              </a:r>
              <a:endParaRPr kumimoji="1" lang="en-US" altLang="ko-KR" sz="14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17F27EC-E8A5-2A4C-BC35-B161A04D2C2F}"/>
              </a:ext>
            </a:extLst>
          </p:cNvPr>
          <p:cNvSpPr txBox="1"/>
          <p:nvPr/>
        </p:nvSpPr>
        <p:spPr>
          <a:xfrm>
            <a:off x="786285" y="2211629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err="1"/>
              <a:t>views.py</a:t>
            </a:r>
            <a:endParaRPr kumimoji="1" lang="en-US" altLang="ko-KR" sz="14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200AFE-5A49-8F4F-974B-99F2886CC259}"/>
              </a:ext>
            </a:extLst>
          </p:cNvPr>
          <p:cNvCxnSpPr>
            <a:cxnSpLocks/>
          </p:cNvCxnSpPr>
          <p:nvPr/>
        </p:nvCxnSpPr>
        <p:spPr>
          <a:xfrm flipH="1">
            <a:off x="3408218" y="1580867"/>
            <a:ext cx="1461655" cy="1048615"/>
          </a:xfrm>
          <a:prstGeom prst="straightConnector1">
            <a:avLst/>
          </a:prstGeom>
          <a:ln w="28575">
            <a:solidFill>
              <a:srgbClr val="EB15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4361689-158D-0440-B415-FC0C12F91E0B}"/>
              </a:ext>
            </a:extLst>
          </p:cNvPr>
          <p:cNvSpPr txBox="1"/>
          <p:nvPr/>
        </p:nvSpPr>
        <p:spPr>
          <a:xfrm>
            <a:off x="5870185" y="2197208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err="1"/>
              <a:t>detail.html</a:t>
            </a:r>
            <a:endParaRPr kumimoji="1" lang="en-US" altLang="ko-KR" sz="1400" dirty="0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A0FE535F-A743-5748-B145-59DFF60AC50D}"/>
              </a:ext>
            </a:extLst>
          </p:cNvPr>
          <p:cNvSpPr/>
          <p:nvPr/>
        </p:nvSpPr>
        <p:spPr>
          <a:xfrm>
            <a:off x="902024" y="3530433"/>
            <a:ext cx="362516" cy="206256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39" name="그림 38" descr="텍스트이(가) 표시된 사진&#10;&#10;자동 생성된 설명">
            <a:extLst>
              <a:ext uri="{FF2B5EF4-FFF2-40B4-BE49-F238E27FC236}">
                <a16:creationId xmlns:a16="http://schemas.microsoft.com/office/drawing/2014/main" id="{D141D1F0-0DA6-DE45-9645-D13D94202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185" y="2519406"/>
            <a:ext cx="5831210" cy="3431641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DA960D86-6722-A04D-B49A-DB9796F2DBE0}"/>
              </a:ext>
            </a:extLst>
          </p:cNvPr>
          <p:cNvGrpSpPr/>
          <p:nvPr/>
        </p:nvGrpSpPr>
        <p:grpSpPr>
          <a:xfrm>
            <a:off x="902024" y="4369980"/>
            <a:ext cx="4309192" cy="1535367"/>
            <a:chOff x="902024" y="4688634"/>
            <a:chExt cx="4309192" cy="153536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F43413A-671B-8141-A1E1-9DC487631396}"/>
                </a:ext>
              </a:extLst>
            </p:cNvPr>
            <p:cNvSpPr txBox="1"/>
            <p:nvPr/>
          </p:nvSpPr>
          <p:spPr>
            <a:xfrm>
              <a:off x="902024" y="4688634"/>
              <a:ext cx="4309192" cy="869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b="1" dirty="0" err="1"/>
                <a:t>views.py</a:t>
              </a:r>
              <a:r>
                <a:rPr kumimoji="1" lang="ko-KR" altLang="en-US" b="1" dirty="0"/>
                <a:t>의 </a:t>
              </a:r>
              <a:r>
                <a:rPr kumimoji="1" lang="en-US" altLang="ko-KR" b="1" dirty="0"/>
                <a:t>detail</a:t>
              </a:r>
              <a:r>
                <a:rPr kumimoji="1" lang="ko-KR" altLang="en-US" b="1" dirty="0"/>
                <a:t> 함수와 </a:t>
              </a:r>
              <a:r>
                <a:rPr kumimoji="1" lang="en-US" altLang="ko-KR" b="1" dirty="0" err="1"/>
                <a:t>detail.html</a:t>
              </a:r>
              <a:r>
                <a:rPr kumimoji="1" lang="ko-KR" altLang="en-US" b="1" dirty="0"/>
                <a:t>을</a:t>
              </a:r>
              <a:endParaRPr kumimoji="1" lang="en-US" altLang="ko-KR" b="1" dirty="0"/>
            </a:p>
            <a:p>
              <a:pPr>
                <a:lnSpc>
                  <a:spcPct val="150000"/>
                </a:lnSpc>
              </a:pPr>
              <a:r>
                <a:rPr kumimoji="1" lang="ko-KR" altLang="en-US" b="1" dirty="0"/>
                <a:t>직접 </a:t>
              </a:r>
              <a:r>
                <a:rPr kumimoji="1" lang="ko-KR" altLang="en-US" b="1" dirty="0" err="1"/>
                <a:t>작성해보기</a:t>
              </a:r>
              <a:r>
                <a:rPr kumimoji="1" lang="en-US" altLang="ko-KR" b="1" dirty="0"/>
                <a:t>!</a:t>
              </a:r>
              <a:endParaRPr kumimoji="1" lang="ko-KR" altLang="en-US" b="1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FD67884-4D88-7446-A432-ECC1D2321CC0}"/>
                </a:ext>
              </a:extLst>
            </p:cNvPr>
            <p:cNvSpPr txBox="1"/>
            <p:nvPr/>
          </p:nvSpPr>
          <p:spPr>
            <a:xfrm>
              <a:off x="913576" y="5593059"/>
              <a:ext cx="2967479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/>
                <a:t>-</a:t>
              </a:r>
              <a:r>
                <a:rPr kumimoji="1" lang="ko-KR" altLang="en-US" sz="1400" dirty="0"/>
                <a:t> 글의 제목과 내용 볼 수 있게</a:t>
              </a:r>
              <a:endParaRPr kumimoji="1" lang="en-US" altLang="ko-KR" sz="1400" dirty="0"/>
            </a:p>
            <a:p>
              <a:pPr marL="285750" indent="-285750">
                <a:buFontTx/>
                <a:buChar char="-"/>
              </a:pPr>
              <a:endParaRPr kumimoji="1" lang="en-US" altLang="ko-KR" sz="700" dirty="0"/>
            </a:p>
            <a:p>
              <a:r>
                <a:rPr kumimoji="1" lang="en-US" altLang="ko-KR" sz="1400" dirty="0"/>
                <a:t>-</a:t>
              </a:r>
              <a:r>
                <a:rPr kumimoji="1" lang="ko-KR" altLang="en-US" sz="1400" dirty="0"/>
                <a:t> 전체 글 목록으로 돌아갈 수 있게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62436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7EEAADE-0602-47CB-AE82-4C6757C3E8BA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18E97-F4F1-42C4-B580-8579E3DBF1E9}"/>
              </a:ext>
            </a:extLst>
          </p:cNvPr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NE</a:t>
            </a:r>
            <a:r>
              <a:rPr lang="en-US" altLang="ko-KR" sz="1400" b="1" dirty="0">
                <a:solidFill>
                  <a:srgbClr val="FF9E1A"/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T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LIKELION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39F6E8-F914-4777-8886-B9AA04FDCD85}"/>
              </a:ext>
            </a:extLst>
          </p:cNvPr>
          <p:cNvSpPr txBox="1"/>
          <p:nvPr/>
        </p:nvSpPr>
        <p:spPr>
          <a:xfrm>
            <a:off x="602762" y="307821"/>
            <a:ext cx="3911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100">
                <a:latin typeface="Abadi" panose="020B0604020104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Blog</a:t>
            </a:r>
            <a:endParaRPr lang="ko-KR" altLang="en-US" sz="2400" b="1" spc="100" dirty="0">
              <a:latin typeface="Abadi" panose="020B0604020104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973308-C266-43A7-AA27-A06557441CFC}"/>
              </a:ext>
            </a:extLst>
          </p:cNvPr>
          <p:cNvSpPr txBox="1"/>
          <p:nvPr/>
        </p:nvSpPr>
        <p:spPr>
          <a:xfrm>
            <a:off x="602762" y="745364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3. detail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페이지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F0A9A3C-B9A8-974B-9B09-14D2A4EA53B0}"/>
              </a:ext>
            </a:extLst>
          </p:cNvPr>
          <p:cNvGrpSpPr/>
          <p:nvPr/>
        </p:nvGrpSpPr>
        <p:grpSpPr>
          <a:xfrm>
            <a:off x="3048000" y="1193324"/>
            <a:ext cx="6096000" cy="940092"/>
            <a:chOff x="786285" y="2073087"/>
            <a:chExt cx="6096000" cy="94009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D31061FA-05D0-8442-A85D-4F5DE0DC545A}"/>
                </a:ext>
              </a:extLst>
            </p:cNvPr>
            <p:cNvSpPr/>
            <p:nvPr/>
          </p:nvSpPr>
          <p:spPr>
            <a:xfrm>
              <a:off x="786285" y="2366848"/>
              <a:ext cx="6096000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>
              <a:spAutoFit/>
            </a:bodyPr>
            <a:lstStyle/>
            <a:p>
              <a:r>
                <a:rPr lang="en-US" altLang="ko-KR" sz="1200" dirty="0">
                  <a:solidFill>
                    <a:srgbClr val="C678DD"/>
                  </a:solidFill>
                  <a:latin typeface="Menlo" panose="020B0609030804020204" pitchFamily="49" charset="0"/>
                </a:rPr>
                <a:t>def</a:t>
              </a:r>
              <a:r>
                <a:rPr lang="en-US" altLang="ko-KR" sz="1200" dirty="0">
                  <a:solidFill>
                    <a:srgbClr val="ABB2BF"/>
                  </a:solidFill>
                  <a:latin typeface="Menlo" panose="020B0609030804020204" pitchFamily="49" charset="0"/>
                </a:rPr>
                <a:t> </a:t>
              </a:r>
              <a:r>
                <a:rPr lang="en-US" altLang="ko-KR" sz="1200" dirty="0">
                  <a:solidFill>
                    <a:srgbClr val="61AFEF"/>
                  </a:solidFill>
                  <a:latin typeface="Menlo" panose="020B0609030804020204" pitchFamily="49" charset="0"/>
                </a:rPr>
                <a:t>detail</a:t>
              </a:r>
              <a:r>
                <a:rPr lang="en-US" altLang="ko-KR" sz="1200" dirty="0">
                  <a:solidFill>
                    <a:srgbClr val="ABB2BF"/>
                  </a:solidFill>
                  <a:latin typeface="Menlo" panose="020B0609030804020204" pitchFamily="49" charset="0"/>
                </a:rPr>
                <a:t>(</a:t>
              </a:r>
              <a:r>
                <a:rPr lang="en-US" altLang="ko-KR" sz="1200" dirty="0">
                  <a:solidFill>
                    <a:srgbClr val="D19A66"/>
                  </a:solidFill>
                  <a:latin typeface="Menlo" panose="020B0609030804020204" pitchFamily="49" charset="0"/>
                </a:rPr>
                <a:t>request</a:t>
              </a:r>
              <a:r>
                <a:rPr lang="en-US" altLang="ko-KR" sz="1200" dirty="0">
                  <a:solidFill>
                    <a:srgbClr val="ABB2BF"/>
                  </a:solidFill>
                  <a:latin typeface="Menlo" panose="020B0609030804020204" pitchFamily="49" charset="0"/>
                </a:rPr>
                <a:t>,</a:t>
              </a:r>
              <a:r>
                <a:rPr lang="en-US" altLang="ko-KR" sz="1200" dirty="0">
                  <a:solidFill>
                    <a:srgbClr val="D19A66"/>
                  </a:solidFill>
                  <a:latin typeface="Menlo" panose="020B0609030804020204" pitchFamily="49" charset="0"/>
                </a:rPr>
                <a:t> </a:t>
              </a:r>
              <a:r>
                <a:rPr lang="en-US" altLang="ko-KR" sz="1200" dirty="0" err="1">
                  <a:solidFill>
                    <a:srgbClr val="D19A66"/>
                  </a:solidFill>
                  <a:latin typeface="Menlo" panose="020B0609030804020204" pitchFamily="49" charset="0"/>
                </a:rPr>
                <a:t>article_id</a:t>
              </a:r>
              <a:r>
                <a:rPr lang="en-US" altLang="ko-KR" sz="1200" dirty="0">
                  <a:solidFill>
                    <a:srgbClr val="ABB2BF"/>
                  </a:solidFill>
                  <a:latin typeface="Menlo" panose="020B0609030804020204" pitchFamily="49" charset="0"/>
                </a:rPr>
                <a:t>):</a:t>
              </a:r>
            </a:p>
            <a:p>
              <a:r>
                <a:rPr lang="ko-KR" altLang="en-US" sz="1200" dirty="0">
                  <a:solidFill>
                    <a:srgbClr val="ABB2BF"/>
                  </a:solidFill>
                  <a:latin typeface="Menlo" panose="020B0609030804020204" pitchFamily="49" charset="0"/>
                </a:rPr>
                <a:t>    </a:t>
              </a:r>
              <a:r>
                <a:rPr lang="en-US" altLang="ko-KR" sz="1200" dirty="0">
                  <a:solidFill>
                    <a:srgbClr val="ABB2BF"/>
                  </a:solidFill>
                  <a:latin typeface="Menlo" panose="020B0609030804020204" pitchFamily="49" charset="0"/>
                </a:rPr>
                <a:t>article </a:t>
              </a:r>
              <a:r>
                <a:rPr lang="en-US" altLang="ko-KR" sz="1200" dirty="0">
                  <a:solidFill>
                    <a:srgbClr val="C678DD"/>
                  </a:solidFill>
                  <a:latin typeface="Menlo" panose="020B0609030804020204" pitchFamily="49" charset="0"/>
                </a:rPr>
                <a:t>=</a:t>
              </a:r>
              <a:r>
                <a:rPr lang="en-US" altLang="ko-KR" sz="1200" dirty="0">
                  <a:solidFill>
                    <a:srgbClr val="ABB2BF"/>
                  </a:solidFill>
                  <a:latin typeface="Menlo" panose="020B0609030804020204" pitchFamily="49" charset="0"/>
                </a:rPr>
                <a:t> </a:t>
              </a:r>
              <a:r>
                <a:rPr lang="en-US" altLang="ko-KR" sz="1200" dirty="0" err="1">
                  <a:solidFill>
                    <a:srgbClr val="ABB2BF"/>
                  </a:solidFill>
                  <a:latin typeface="Menlo" panose="020B0609030804020204" pitchFamily="49" charset="0"/>
                </a:rPr>
                <a:t>Article.objects.get</a:t>
              </a:r>
              <a:r>
                <a:rPr lang="en-US" altLang="ko-KR" sz="1200" dirty="0">
                  <a:solidFill>
                    <a:srgbClr val="ABB2BF"/>
                  </a:solidFill>
                  <a:latin typeface="Menlo" panose="020B0609030804020204" pitchFamily="49" charset="0"/>
                </a:rPr>
                <a:t>(</a:t>
              </a:r>
              <a:r>
                <a:rPr lang="en-US" altLang="ko-KR" sz="1200" dirty="0">
                  <a:solidFill>
                    <a:srgbClr val="D19A66"/>
                  </a:solidFill>
                  <a:latin typeface="Menlo" panose="020B0609030804020204" pitchFamily="49" charset="0"/>
                </a:rPr>
                <a:t>id</a:t>
              </a:r>
              <a:r>
                <a:rPr lang="en-US" altLang="ko-KR" sz="1200" dirty="0">
                  <a:solidFill>
                    <a:srgbClr val="C678DD"/>
                  </a:solidFill>
                  <a:latin typeface="Menlo" panose="020B0609030804020204" pitchFamily="49" charset="0"/>
                </a:rPr>
                <a:t>=</a:t>
              </a:r>
              <a:r>
                <a:rPr lang="en-US" altLang="ko-KR" sz="1200" dirty="0" err="1">
                  <a:solidFill>
                    <a:srgbClr val="ABB2BF"/>
                  </a:solidFill>
                  <a:latin typeface="Menlo" panose="020B0609030804020204" pitchFamily="49" charset="0"/>
                </a:rPr>
                <a:t>article_id</a:t>
              </a:r>
              <a:r>
                <a:rPr lang="en-US" altLang="ko-KR" sz="1200" dirty="0">
                  <a:solidFill>
                    <a:srgbClr val="ABB2BF"/>
                  </a:solidFill>
                  <a:latin typeface="Menlo" panose="020B0609030804020204" pitchFamily="49" charset="0"/>
                </a:rPr>
                <a:t>)</a:t>
              </a:r>
            </a:p>
            <a:p>
              <a:r>
                <a:rPr lang="ko-KR" altLang="en-US" sz="1200" dirty="0">
                  <a:solidFill>
                    <a:srgbClr val="C678DD"/>
                  </a:solidFill>
                  <a:latin typeface="Menlo" panose="020B0609030804020204" pitchFamily="49" charset="0"/>
                </a:rPr>
                <a:t>    </a:t>
              </a:r>
              <a:r>
                <a:rPr lang="en-US" altLang="ko-KR" sz="1200" dirty="0">
                  <a:solidFill>
                    <a:srgbClr val="C678DD"/>
                  </a:solidFill>
                  <a:latin typeface="Menlo" panose="020B0609030804020204" pitchFamily="49" charset="0"/>
                </a:rPr>
                <a:t>return</a:t>
              </a:r>
              <a:r>
                <a:rPr lang="en-US" altLang="ko-KR" sz="1200" dirty="0">
                  <a:solidFill>
                    <a:srgbClr val="ABB2BF"/>
                  </a:solidFill>
                  <a:latin typeface="Menlo" panose="020B0609030804020204" pitchFamily="49" charset="0"/>
                </a:rPr>
                <a:t> render(request, </a:t>
              </a:r>
              <a:r>
                <a:rPr lang="en-US" altLang="ko-KR" sz="1200" dirty="0">
                  <a:solidFill>
                    <a:srgbClr val="98C379"/>
                  </a:solidFill>
                  <a:latin typeface="Menlo" panose="020B0609030804020204" pitchFamily="49" charset="0"/>
                </a:rPr>
                <a:t>'</a:t>
              </a:r>
              <a:r>
                <a:rPr lang="en-US" altLang="ko-KR" sz="1200" dirty="0" err="1">
                  <a:solidFill>
                    <a:srgbClr val="98C379"/>
                  </a:solidFill>
                  <a:latin typeface="Menlo" panose="020B0609030804020204" pitchFamily="49" charset="0"/>
                </a:rPr>
                <a:t>detail.html</a:t>
              </a:r>
              <a:r>
                <a:rPr lang="en-US" altLang="ko-KR" sz="1200" dirty="0">
                  <a:solidFill>
                    <a:srgbClr val="98C379"/>
                  </a:solidFill>
                  <a:latin typeface="Menlo" panose="020B0609030804020204" pitchFamily="49" charset="0"/>
                </a:rPr>
                <a:t>'</a:t>
              </a:r>
              <a:r>
                <a:rPr lang="en-US" altLang="ko-KR" sz="1200" dirty="0">
                  <a:solidFill>
                    <a:srgbClr val="ABB2BF"/>
                  </a:solidFill>
                  <a:latin typeface="Menlo" panose="020B0609030804020204" pitchFamily="49" charset="0"/>
                </a:rPr>
                <a:t>, {</a:t>
              </a:r>
              <a:r>
                <a:rPr lang="en-US" altLang="ko-KR" sz="1200" dirty="0">
                  <a:solidFill>
                    <a:srgbClr val="98C379"/>
                  </a:solidFill>
                  <a:latin typeface="Menlo" panose="020B0609030804020204" pitchFamily="49" charset="0"/>
                </a:rPr>
                <a:t>'article'</a:t>
              </a:r>
              <a:r>
                <a:rPr lang="en-US" altLang="ko-KR" sz="1200" dirty="0">
                  <a:solidFill>
                    <a:srgbClr val="ABB2BF"/>
                  </a:solidFill>
                  <a:latin typeface="Menlo" panose="020B0609030804020204" pitchFamily="49" charset="0"/>
                </a:rPr>
                <a:t>: article})</a:t>
              </a:r>
              <a:endParaRPr lang="en-US" altLang="ko-KR" sz="1200" b="0" dirty="0">
                <a:solidFill>
                  <a:srgbClr val="ABB2BF"/>
                </a:solidFill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17F27EC-E8A5-2A4C-BC35-B161A04D2C2F}"/>
                </a:ext>
              </a:extLst>
            </p:cNvPr>
            <p:cNvSpPr txBox="1"/>
            <p:nvPr/>
          </p:nvSpPr>
          <p:spPr>
            <a:xfrm>
              <a:off x="786285" y="2073087"/>
              <a:ext cx="8595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err="1"/>
                <a:t>views.py</a:t>
              </a:r>
              <a:endParaRPr kumimoji="1" lang="en-US" altLang="ko-KR" sz="1400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4361689-158D-0440-B415-FC0C12F91E0B}"/>
              </a:ext>
            </a:extLst>
          </p:cNvPr>
          <p:cNvSpPr txBox="1"/>
          <p:nvPr/>
        </p:nvSpPr>
        <p:spPr>
          <a:xfrm>
            <a:off x="3045114" y="2493633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err="1"/>
              <a:t>detail.html</a:t>
            </a:r>
            <a:endParaRPr kumimoji="1" lang="en-US" altLang="ko-KR" sz="14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CBC0819-0034-D942-9750-38C258890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801410"/>
            <a:ext cx="6098886" cy="349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1018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7EEAADE-0602-47CB-AE82-4C6757C3E8BA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18E97-F4F1-42C4-B580-8579E3DBF1E9}"/>
              </a:ext>
            </a:extLst>
          </p:cNvPr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NE</a:t>
            </a:r>
            <a:r>
              <a:rPr lang="en-US" altLang="ko-KR" sz="1400" b="1" dirty="0">
                <a:solidFill>
                  <a:srgbClr val="FF9E1A"/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T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LIKELION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39F6E8-F914-4777-8886-B9AA04FDCD85}"/>
              </a:ext>
            </a:extLst>
          </p:cNvPr>
          <p:cNvSpPr txBox="1"/>
          <p:nvPr/>
        </p:nvSpPr>
        <p:spPr>
          <a:xfrm>
            <a:off x="602762" y="307821"/>
            <a:ext cx="3911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100" dirty="0">
                <a:latin typeface="Abadi" panose="020B0604020104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Blog</a:t>
            </a:r>
            <a:endParaRPr lang="ko-KR" altLang="en-US" sz="2400" b="1" spc="100" dirty="0">
              <a:latin typeface="Abadi" panose="020B0604020104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973308-C266-43A7-AA27-A06557441CFC}"/>
              </a:ext>
            </a:extLst>
          </p:cNvPr>
          <p:cNvSpPr txBox="1"/>
          <p:nvPr/>
        </p:nvSpPr>
        <p:spPr>
          <a:xfrm>
            <a:off x="602762" y="745364"/>
            <a:ext cx="2371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+ list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와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detail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 페이지 연결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F2938FF5-A754-8743-9E18-F2E6DD922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62" y="1879754"/>
            <a:ext cx="5934959" cy="34128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8C894A-B3B2-1646-A6F5-2339E8099CEF}"/>
              </a:ext>
            </a:extLst>
          </p:cNvPr>
          <p:cNvSpPr txBox="1"/>
          <p:nvPr/>
        </p:nvSpPr>
        <p:spPr>
          <a:xfrm>
            <a:off x="602762" y="1518392"/>
            <a:ext cx="9124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 err="1"/>
              <a:t>list.html</a:t>
            </a:r>
            <a:endParaRPr kumimoji="1" lang="en-US" altLang="ko-KR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B8C3D9-57B5-684F-9184-C6E78FD0F729}"/>
              </a:ext>
            </a:extLst>
          </p:cNvPr>
          <p:cNvSpPr txBox="1"/>
          <p:nvPr/>
        </p:nvSpPr>
        <p:spPr>
          <a:xfrm>
            <a:off x="7107585" y="1918403"/>
            <a:ext cx="471063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{% </a:t>
            </a:r>
            <a:r>
              <a:rPr kumimoji="1" lang="en-US" altLang="ko-KR" b="1" dirty="0" err="1"/>
              <a:t>url</a:t>
            </a:r>
            <a:r>
              <a:rPr kumimoji="1" lang="en-US" altLang="ko-KR" b="1" dirty="0"/>
              <a:t> ‘detail’ </a:t>
            </a:r>
            <a:r>
              <a:rPr kumimoji="1" lang="en-US" altLang="ko-KR" b="1" dirty="0" err="1"/>
              <a:t>article.id</a:t>
            </a:r>
            <a:r>
              <a:rPr kumimoji="1" lang="en-US" altLang="ko-KR" b="1" dirty="0"/>
              <a:t> %}</a:t>
            </a:r>
          </a:p>
          <a:p>
            <a:endParaRPr kumimoji="1" lang="en-US" altLang="ko-KR" sz="1200" b="1" dirty="0"/>
          </a:p>
          <a:p>
            <a:r>
              <a:rPr kumimoji="1" lang="en-US" altLang="ko-KR" sz="1400" dirty="0"/>
              <a:t>name</a:t>
            </a:r>
            <a:r>
              <a:rPr kumimoji="1" lang="ko-KR" altLang="en-US" sz="1400" dirty="0"/>
              <a:t>이 </a:t>
            </a:r>
            <a:r>
              <a:rPr kumimoji="1" lang="en-US" altLang="ko-KR" sz="1400" dirty="0"/>
              <a:t>‘detail’</a:t>
            </a:r>
            <a:r>
              <a:rPr kumimoji="1" lang="ko-KR" altLang="en-US" sz="1400" dirty="0"/>
              <a:t>인 </a:t>
            </a:r>
            <a:r>
              <a:rPr kumimoji="1" lang="en-US" altLang="ko-KR" sz="1400" dirty="0" err="1"/>
              <a:t>url</a:t>
            </a:r>
            <a:r>
              <a:rPr kumimoji="1" lang="en-US" altLang="ko-KR" sz="1400" dirty="0"/>
              <a:t> </a:t>
            </a:r>
            <a:r>
              <a:rPr kumimoji="1" lang="ko-KR" altLang="en-US" sz="1400" dirty="0"/>
              <a:t>패턴에 첫 번째 </a:t>
            </a:r>
            <a:r>
              <a:rPr kumimoji="1" lang="en-US" altLang="ko-KR" sz="1400" dirty="0" err="1"/>
              <a:t>url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parameter</a:t>
            </a:r>
            <a:r>
              <a:rPr kumimoji="1" lang="ko-KR" altLang="en-US" sz="1400" dirty="0"/>
              <a:t>에는   </a:t>
            </a:r>
            <a:endParaRPr kumimoji="1" lang="en-US" altLang="ko-KR" sz="1400" dirty="0"/>
          </a:p>
          <a:p>
            <a:r>
              <a:rPr kumimoji="1" lang="en-US" altLang="ko-KR" sz="1400" dirty="0" err="1"/>
              <a:t>article.id</a:t>
            </a:r>
            <a:r>
              <a:rPr kumimoji="1" lang="ko-KR" altLang="en-US" sz="1400" dirty="0"/>
              <a:t> 값을 대입하여 요청한다 </a:t>
            </a:r>
          </a:p>
        </p:txBody>
      </p:sp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CFB3B71E-1D03-6D4F-8486-612A81A01BDB}"/>
              </a:ext>
            </a:extLst>
          </p:cNvPr>
          <p:cNvSpPr/>
          <p:nvPr/>
        </p:nvSpPr>
        <p:spPr>
          <a:xfrm>
            <a:off x="6745069" y="4636422"/>
            <a:ext cx="362516" cy="206256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F8E7320-ACCE-FF49-87B5-991273B9F487}"/>
              </a:ext>
            </a:extLst>
          </p:cNvPr>
          <p:cNvSpPr/>
          <p:nvPr/>
        </p:nvSpPr>
        <p:spPr>
          <a:xfrm>
            <a:off x="6677803" y="3429000"/>
            <a:ext cx="5375652" cy="10618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050" dirty="0" err="1">
                <a:solidFill>
                  <a:srgbClr val="ABB2BF"/>
                </a:solidFill>
                <a:latin typeface="Menlo" panose="020B0609030804020204" pitchFamily="49" charset="0"/>
              </a:rPr>
              <a:t>urlpatterns</a:t>
            </a:r>
            <a:r>
              <a:rPr lang="en-US" altLang="ko-KR" sz="105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ko-KR" sz="1050" dirty="0">
                <a:solidFill>
                  <a:srgbClr val="C678DD"/>
                </a:solidFill>
                <a:latin typeface="Menlo" panose="020B0609030804020204" pitchFamily="49" charset="0"/>
              </a:rPr>
              <a:t>=</a:t>
            </a:r>
            <a:r>
              <a:rPr lang="en-US" altLang="ko-KR" sz="1050" dirty="0">
                <a:solidFill>
                  <a:srgbClr val="ABB2BF"/>
                </a:solidFill>
                <a:latin typeface="Menlo" panose="020B0609030804020204" pitchFamily="49" charset="0"/>
              </a:rPr>
              <a:t> [</a:t>
            </a:r>
          </a:p>
          <a:p>
            <a:r>
              <a:rPr lang="ko-KR" altLang="en-US" sz="1050" dirty="0">
                <a:solidFill>
                  <a:srgbClr val="ABB2BF"/>
                </a:solidFill>
                <a:latin typeface="Menlo" panose="020B0609030804020204" pitchFamily="49" charset="0"/>
              </a:rPr>
              <a:t>    </a:t>
            </a:r>
            <a:r>
              <a:rPr lang="en-US" altLang="ko-KR" sz="1050" dirty="0">
                <a:solidFill>
                  <a:srgbClr val="ABB2BF"/>
                </a:solidFill>
                <a:latin typeface="Menlo" panose="020B0609030804020204" pitchFamily="49" charset="0"/>
              </a:rPr>
              <a:t>path(</a:t>
            </a:r>
            <a:r>
              <a:rPr lang="en-US" altLang="ko-KR" sz="1050" dirty="0">
                <a:solidFill>
                  <a:srgbClr val="98C379"/>
                </a:solidFill>
                <a:latin typeface="Menlo" panose="020B0609030804020204" pitchFamily="49" charset="0"/>
              </a:rPr>
              <a:t>'admin/'</a:t>
            </a:r>
            <a:r>
              <a:rPr lang="en-US" altLang="ko-KR" sz="1050" dirty="0">
                <a:solidFill>
                  <a:srgbClr val="ABB2BF"/>
                </a:solidFill>
                <a:latin typeface="Menlo" panose="020B0609030804020204" pitchFamily="49" charset="0"/>
              </a:rPr>
              <a:t>, </a:t>
            </a:r>
            <a:r>
              <a:rPr lang="en-US" altLang="ko-KR" sz="1050" dirty="0" err="1">
                <a:solidFill>
                  <a:srgbClr val="ABB2BF"/>
                </a:solidFill>
                <a:latin typeface="Menlo" panose="020B0609030804020204" pitchFamily="49" charset="0"/>
              </a:rPr>
              <a:t>admin.site.urls</a:t>
            </a:r>
            <a:r>
              <a:rPr lang="en-US" altLang="ko-KR" sz="1050" dirty="0">
                <a:solidFill>
                  <a:srgbClr val="ABB2BF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ko-KR" altLang="en-US" sz="1050" dirty="0">
                <a:solidFill>
                  <a:srgbClr val="ABB2BF"/>
                </a:solidFill>
                <a:latin typeface="Menlo" panose="020B0609030804020204" pitchFamily="49" charset="0"/>
              </a:rPr>
              <a:t>    </a:t>
            </a:r>
            <a:r>
              <a:rPr lang="en-US" altLang="ko-KR" sz="1050" dirty="0">
                <a:solidFill>
                  <a:srgbClr val="ABB2BF"/>
                </a:solidFill>
                <a:latin typeface="Menlo" panose="020B0609030804020204" pitchFamily="49" charset="0"/>
              </a:rPr>
              <a:t>path(</a:t>
            </a:r>
            <a:r>
              <a:rPr lang="en-US" altLang="ko-KR" sz="1050" dirty="0">
                <a:solidFill>
                  <a:srgbClr val="98C379"/>
                </a:solidFill>
                <a:latin typeface="Menlo" panose="020B0609030804020204" pitchFamily="49" charset="0"/>
              </a:rPr>
              <a:t>'new'</a:t>
            </a:r>
            <a:r>
              <a:rPr lang="en-US" altLang="ko-KR" sz="1050" dirty="0">
                <a:solidFill>
                  <a:srgbClr val="ABB2BF"/>
                </a:solidFill>
                <a:latin typeface="Menlo" panose="020B0609030804020204" pitchFamily="49" charset="0"/>
              </a:rPr>
              <a:t>, </a:t>
            </a:r>
            <a:r>
              <a:rPr lang="en-US" altLang="ko-KR" sz="1050" dirty="0" err="1">
                <a:solidFill>
                  <a:srgbClr val="ABB2BF"/>
                </a:solidFill>
                <a:latin typeface="Menlo" panose="020B0609030804020204" pitchFamily="49" charset="0"/>
              </a:rPr>
              <a:t>views.new</a:t>
            </a:r>
            <a:r>
              <a:rPr lang="en-US" altLang="ko-KR" sz="1050" dirty="0">
                <a:solidFill>
                  <a:srgbClr val="ABB2BF"/>
                </a:solidFill>
                <a:latin typeface="Menlo" panose="020B0609030804020204" pitchFamily="49" charset="0"/>
              </a:rPr>
              <a:t>, </a:t>
            </a:r>
            <a:r>
              <a:rPr lang="en-US" altLang="ko-KR" sz="1050" dirty="0">
                <a:solidFill>
                  <a:srgbClr val="D19A66"/>
                </a:solidFill>
                <a:latin typeface="Menlo" panose="020B0609030804020204" pitchFamily="49" charset="0"/>
              </a:rPr>
              <a:t>name</a:t>
            </a:r>
            <a:r>
              <a:rPr lang="en-US" altLang="ko-KR" sz="1050" dirty="0">
                <a:solidFill>
                  <a:srgbClr val="C678DD"/>
                </a:solidFill>
                <a:latin typeface="Menlo" panose="020B0609030804020204" pitchFamily="49" charset="0"/>
              </a:rPr>
              <a:t>=</a:t>
            </a:r>
            <a:r>
              <a:rPr lang="en-US" altLang="ko-KR" sz="1050" dirty="0">
                <a:solidFill>
                  <a:srgbClr val="98C379"/>
                </a:solidFill>
                <a:latin typeface="Menlo" panose="020B0609030804020204" pitchFamily="49" charset="0"/>
              </a:rPr>
              <a:t>'new＇</a:t>
            </a:r>
            <a:r>
              <a:rPr lang="en-US" altLang="ko-KR" sz="1050" dirty="0">
                <a:solidFill>
                  <a:srgbClr val="ABB2BF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ko-KR" altLang="en-US" sz="1050" dirty="0">
                <a:solidFill>
                  <a:srgbClr val="ABB2BF"/>
                </a:solidFill>
                <a:latin typeface="Menlo" panose="020B0609030804020204" pitchFamily="49" charset="0"/>
              </a:rPr>
              <a:t>    </a:t>
            </a:r>
            <a:r>
              <a:rPr lang="en-US" altLang="ko-KR" sz="1050" dirty="0">
                <a:solidFill>
                  <a:srgbClr val="ABB2BF"/>
                </a:solidFill>
                <a:latin typeface="Menlo" panose="020B0609030804020204" pitchFamily="49" charset="0"/>
              </a:rPr>
              <a:t>path(</a:t>
            </a:r>
            <a:r>
              <a:rPr lang="en-US" altLang="ko-KR" sz="1050" dirty="0">
                <a:solidFill>
                  <a:srgbClr val="98C379"/>
                </a:solidFill>
                <a:latin typeface="Menlo" panose="020B0609030804020204" pitchFamily="49" charset="0"/>
              </a:rPr>
              <a:t>'list'</a:t>
            </a:r>
            <a:r>
              <a:rPr lang="en-US" altLang="ko-KR" sz="1050" dirty="0">
                <a:solidFill>
                  <a:srgbClr val="ABB2BF"/>
                </a:solidFill>
                <a:latin typeface="Menlo" panose="020B0609030804020204" pitchFamily="49" charset="0"/>
              </a:rPr>
              <a:t>, </a:t>
            </a:r>
            <a:r>
              <a:rPr lang="en-US" altLang="ko-KR" sz="1050" dirty="0" err="1">
                <a:solidFill>
                  <a:srgbClr val="ABB2BF"/>
                </a:solidFill>
                <a:latin typeface="Menlo" panose="020B0609030804020204" pitchFamily="49" charset="0"/>
              </a:rPr>
              <a:t>views.list</a:t>
            </a:r>
            <a:r>
              <a:rPr lang="en-US" altLang="ko-KR" sz="1050" dirty="0">
                <a:solidFill>
                  <a:srgbClr val="ABB2BF"/>
                </a:solidFill>
                <a:latin typeface="Menlo" panose="020B0609030804020204" pitchFamily="49" charset="0"/>
              </a:rPr>
              <a:t>, </a:t>
            </a:r>
            <a:r>
              <a:rPr lang="en-US" altLang="ko-KR" sz="1050" dirty="0">
                <a:solidFill>
                  <a:srgbClr val="D19A66"/>
                </a:solidFill>
                <a:latin typeface="Menlo" panose="020B0609030804020204" pitchFamily="49" charset="0"/>
              </a:rPr>
              <a:t>name</a:t>
            </a:r>
            <a:r>
              <a:rPr lang="en-US" altLang="ko-KR" sz="1050" dirty="0">
                <a:solidFill>
                  <a:srgbClr val="C678DD"/>
                </a:solidFill>
                <a:latin typeface="Menlo" panose="020B0609030804020204" pitchFamily="49" charset="0"/>
              </a:rPr>
              <a:t>=</a:t>
            </a:r>
            <a:r>
              <a:rPr lang="en-US" altLang="ko-KR" sz="1050" dirty="0">
                <a:solidFill>
                  <a:srgbClr val="98C379"/>
                </a:solidFill>
                <a:latin typeface="Menlo" panose="020B0609030804020204" pitchFamily="49" charset="0"/>
              </a:rPr>
              <a:t>'list＇</a:t>
            </a:r>
            <a:r>
              <a:rPr lang="en-US" altLang="ko-KR" sz="1050" dirty="0">
                <a:solidFill>
                  <a:srgbClr val="ABB2BF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ko-KR" altLang="en-US" sz="1050" dirty="0">
                <a:solidFill>
                  <a:srgbClr val="ABB2BF"/>
                </a:solidFill>
                <a:latin typeface="Menlo" panose="020B0609030804020204" pitchFamily="49" charset="0"/>
              </a:rPr>
              <a:t>    </a:t>
            </a:r>
            <a:r>
              <a:rPr lang="en-US" altLang="ko-KR" sz="1050" dirty="0">
                <a:solidFill>
                  <a:srgbClr val="ABB2BF"/>
                </a:solidFill>
                <a:latin typeface="Menlo" panose="020B0609030804020204" pitchFamily="49" charset="0"/>
              </a:rPr>
              <a:t>path(</a:t>
            </a:r>
            <a:r>
              <a:rPr lang="en-US" altLang="ko-KR" sz="1050" dirty="0">
                <a:solidFill>
                  <a:srgbClr val="98C379"/>
                </a:solidFill>
                <a:latin typeface="Menlo" panose="020B0609030804020204" pitchFamily="49" charset="0"/>
              </a:rPr>
              <a:t>'detail/&lt;</a:t>
            </a:r>
            <a:r>
              <a:rPr lang="en-US" altLang="ko-KR" sz="1050" dirty="0" err="1">
                <a:solidFill>
                  <a:srgbClr val="98C379"/>
                </a:solidFill>
                <a:latin typeface="Menlo" panose="020B0609030804020204" pitchFamily="49" charset="0"/>
              </a:rPr>
              <a:t>int:article_id</a:t>
            </a:r>
            <a:r>
              <a:rPr lang="en-US" altLang="ko-KR" sz="1050" dirty="0">
                <a:solidFill>
                  <a:srgbClr val="98C379"/>
                </a:solidFill>
                <a:latin typeface="Menlo" panose="020B0609030804020204" pitchFamily="49" charset="0"/>
              </a:rPr>
              <a:t>&gt;'</a:t>
            </a:r>
            <a:r>
              <a:rPr lang="en-US" altLang="ko-KR" sz="1050" dirty="0">
                <a:solidFill>
                  <a:srgbClr val="ABB2BF"/>
                </a:solidFill>
                <a:latin typeface="Menlo" panose="020B0609030804020204" pitchFamily="49" charset="0"/>
              </a:rPr>
              <a:t>, </a:t>
            </a:r>
            <a:r>
              <a:rPr lang="en-US" altLang="ko-KR" sz="1050" dirty="0" err="1">
                <a:solidFill>
                  <a:srgbClr val="ABB2BF"/>
                </a:solidFill>
                <a:latin typeface="Menlo" panose="020B0609030804020204" pitchFamily="49" charset="0"/>
              </a:rPr>
              <a:t>views.detail</a:t>
            </a:r>
            <a:r>
              <a:rPr lang="en-US" altLang="ko-KR" sz="1050" dirty="0">
                <a:solidFill>
                  <a:srgbClr val="ABB2BF"/>
                </a:solidFill>
                <a:latin typeface="Menlo" panose="020B0609030804020204" pitchFamily="49" charset="0"/>
              </a:rPr>
              <a:t>, </a:t>
            </a:r>
            <a:r>
              <a:rPr lang="en-US" altLang="ko-KR" sz="1050" dirty="0">
                <a:solidFill>
                  <a:srgbClr val="D19A66"/>
                </a:solidFill>
                <a:latin typeface="Menlo" panose="020B0609030804020204" pitchFamily="49" charset="0"/>
              </a:rPr>
              <a:t>name</a:t>
            </a:r>
            <a:r>
              <a:rPr lang="en-US" altLang="ko-KR" sz="1050" dirty="0">
                <a:solidFill>
                  <a:srgbClr val="C678DD"/>
                </a:solidFill>
                <a:latin typeface="Menlo" panose="020B0609030804020204" pitchFamily="49" charset="0"/>
              </a:rPr>
              <a:t>=</a:t>
            </a:r>
            <a:r>
              <a:rPr lang="en-US" altLang="ko-KR" sz="1050" dirty="0">
                <a:solidFill>
                  <a:srgbClr val="98C379"/>
                </a:solidFill>
                <a:latin typeface="Menlo" panose="020B0609030804020204" pitchFamily="49" charset="0"/>
              </a:rPr>
              <a:t>'detail'</a:t>
            </a:r>
            <a:r>
              <a:rPr lang="en-US" altLang="ko-KR" sz="1050" dirty="0">
                <a:solidFill>
                  <a:srgbClr val="ABB2BF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altLang="ko-KR" sz="1050" dirty="0">
                <a:solidFill>
                  <a:srgbClr val="ABB2BF"/>
                </a:solidFill>
                <a:latin typeface="Menlo" panose="020B0609030804020204" pitchFamily="49" charset="0"/>
              </a:rPr>
              <a:t>]</a:t>
            </a:r>
            <a:endParaRPr lang="en-US" altLang="ko-KR" sz="105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B8CBF4-194E-A541-9498-54169183A161}"/>
              </a:ext>
            </a:extLst>
          </p:cNvPr>
          <p:cNvSpPr/>
          <p:nvPr/>
        </p:nvSpPr>
        <p:spPr>
          <a:xfrm>
            <a:off x="1662546" y="4038600"/>
            <a:ext cx="2743200" cy="263237"/>
          </a:xfrm>
          <a:prstGeom prst="rect">
            <a:avLst/>
          </a:prstGeom>
          <a:noFill/>
          <a:ln w="28575">
            <a:solidFill>
              <a:srgbClr val="EB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1E504B7-2DDE-3747-A8B2-7A91F80A0257}"/>
              </a:ext>
            </a:extLst>
          </p:cNvPr>
          <p:cNvCxnSpPr>
            <a:cxnSpLocks/>
          </p:cNvCxnSpPr>
          <p:nvPr/>
        </p:nvCxnSpPr>
        <p:spPr>
          <a:xfrm>
            <a:off x="8174182" y="2604654"/>
            <a:ext cx="3304308" cy="1551708"/>
          </a:xfrm>
          <a:prstGeom prst="straightConnector1">
            <a:avLst/>
          </a:prstGeom>
          <a:ln w="19050">
            <a:solidFill>
              <a:srgbClr val="EB15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0B1BFC6-1165-124C-BB0C-286BAB2CFD40}"/>
              </a:ext>
            </a:extLst>
          </p:cNvPr>
          <p:cNvSpPr txBox="1"/>
          <p:nvPr/>
        </p:nvSpPr>
        <p:spPr>
          <a:xfrm>
            <a:off x="7135091" y="4585661"/>
            <a:ext cx="3905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localhost:8000/detail/1 </a:t>
            </a:r>
            <a:r>
              <a:rPr kumimoji="1" lang="ko-KR" altLang="en-US" sz="1400" dirty="0"/>
              <a:t>로 접근하는 것과 동일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063666-6138-D347-B1E3-7A31AF2AB14E}"/>
              </a:ext>
            </a:extLst>
          </p:cNvPr>
          <p:cNvSpPr txBox="1"/>
          <p:nvPr/>
        </p:nvSpPr>
        <p:spPr>
          <a:xfrm>
            <a:off x="6677803" y="3048881"/>
            <a:ext cx="98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 err="1"/>
              <a:t>urls.html</a:t>
            </a: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79254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7EEAADE-0602-47CB-AE82-4C6757C3E8BA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18E97-F4F1-42C4-B580-8579E3DBF1E9}"/>
              </a:ext>
            </a:extLst>
          </p:cNvPr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NE</a:t>
            </a:r>
            <a:r>
              <a:rPr lang="en-US" altLang="ko-KR" sz="1400" b="1" dirty="0">
                <a:solidFill>
                  <a:srgbClr val="FF9E1A"/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T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LIKELION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39F6E8-F914-4777-8886-B9AA04FDCD85}"/>
              </a:ext>
            </a:extLst>
          </p:cNvPr>
          <p:cNvSpPr txBox="1"/>
          <p:nvPr/>
        </p:nvSpPr>
        <p:spPr>
          <a:xfrm>
            <a:off x="602762" y="477542"/>
            <a:ext cx="3911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100" dirty="0">
                <a:latin typeface="Abadi" panose="020B0604020104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Blog</a:t>
            </a:r>
            <a:r>
              <a:rPr lang="ko-KR" altLang="en-US" sz="2400" b="1" spc="100" dirty="0">
                <a:latin typeface="Abadi" panose="020B0604020104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완성</a:t>
            </a:r>
            <a:r>
              <a:rPr lang="en-US" altLang="ko-KR" sz="2400" b="1" spc="100" dirty="0">
                <a:latin typeface="Abadi" panose="020B0604020104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!!!!!!!!</a:t>
            </a:r>
            <a:endParaRPr lang="ko-KR" altLang="en-US" sz="2400" b="1" spc="100" dirty="0">
              <a:latin typeface="Abadi" panose="020B0604020104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078EB1-E53C-8F4B-80CF-40D49EE1B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554" y="1707290"/>
            <a:ext cx="5026891" cy="344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8439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7EEAADE-0602-47CB-AE82-4C6757C3E8BA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18E97-F4F1-42C4-B580-8579E3DBF1E9}"/>
              </a:ext>
            </a:extLst>
          </p:cNvPr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NE</a:t>
            </a:r>
            <a:r>
              <a:rPr lang="en-US" altLang="ko-KR" sz="1400" b="1" dirty="0">
                <a:solidFill>
                  <a:srgbClr val="FF9E1A"/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T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LIKELION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6A081F-9986-4F4F-A61C-BA5FF571DD60}"/>
              </a:ext>
            </a:extLst>
          </p:cNvPr>
          <p:cNvSpPr txBox="1"/>
          <p:nvPr/>
        </p:nvSpPr>
        <p:spPr>
          <a:xfrm>
            <a:off x="1312716" y="1729240"/>
            <a:ext cx="9566565" cy="3399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200000"/>
              </a:lnSpc>
              <a:buAutoNum type="arabicPeriod"/>
            </a:pP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블로그 프로젝트 수정하기</a:t>
            </a:r>
            <a:endParaRPr kumimoji="1" lang="en-US" altLang="ko-KR" dirty="0">
              <a:solidFill>
                <a:schemeClr val="accent5">
                  <a:lumMod val="75000"/>
                </a:schemeClr>
              </a:solidFill>
            </a:endParaRPr>
          </a:p>
          <a:p>
            <a:pPr algn="ctr">
              <a:lnSpc>
                <a:spcPct val="200000"/>
              </a:lnSpc>
            </a:pPr>
            <a:endParaRPr kumimoji="1" lang="en-US" altLang="ko-KR" sz="11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dirty="0"/>
              <a:t>블로그 </a:t>
            </a:r>
            <a:r>
              <a:rPr kumimoji="1" lang="ko-KR" altLang="en-US" sz="1600" dirty="0" err="1"/>
              <a:t>게시글에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“</a:t>
            </a:r>
            <a:r>
              <a:rPr kumimoji="1" lang="ko-KR" altLang="en-US" sz="1600" dirty="0"/>
              <a:t>카테고리</a:t>
            </a:r>
            <a:r>
              <a:rPr kumimoji="1" lang="en-US" altLang="ko-KR" sz="1600" dirty="0"/>
              <a:t>＂</a:t>
            </a:r>
            <a:r>
              <a:rPr kumimoji="1" lang="ko-KR" altLang="en-US" sz="1600" dirty="0"/>
              <a:t> 추가 </a:t>
            </a:r>
            <a:r>
              <a:rPr kumimoji="1" lang="en-US" altLang="ko-KR" sz="1600" dirty="0"/>
              <a:t> : </a:t>
            </a:r>
            <a:r>
              <a:rPr kumimoji="1" lang="ko-KR" altLang="en-US" sz="1600" dirty="0"/>
              <a:t> 취미</a:t>
            </a:r>
            <a:r>
              <a:rPr kumimoji="1" lang="en-US" altLang="ko-KR" sz="1600" dirty="0"/>
              <a:t>(hobby), </a:t>
            </a:r>
            <a:r>
              <a:rPr kumimoji="1" lang="ko-KR" altLang="en-US" sz="1600" dirty="0"/>
              <a:t>음식</a:t>
            </a:r>
            <a:r>
              <a:rPr kumimoji="1" lang="en-US" altLang="ko-KR" sz="1600" dirty="0"/>
              <a:t>(food), </a:t>
            </a:r>
            <a:r>
              <a:rPr kumimoji="1" lang="ko-KR" altLang="en-US" sz="1600" dirty="0"/>
              <a:t>프로그래밍</a:t>
            </a:r>
            <a:r>
              <a:rPr kumimoji="1" lang="en-US" altLang="ko-KR" sz="1600" dirty="0"/>
              <a:t>(programming)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sz="1600" dirty="0"/>
              <a:t>List </a:t>
            </a:r>
            <a:r>
              <a:rPr kumimoji="1" lang="ko-KR" altLang="en-US" sz="1600" dirty="0"/>
              <a:t>페이지에는 카테고리 별 게시판으로 이동하는 링크와 각 카테고리의 </a:t>
            </a:r>
            <a:r>
              <a:rPr kumimoji="1" lang="ko-KR" altLang="en-US" sz="1600" dirty="0" err="1"/>
              <a:t>게시글</a:t>
            </a:r>
            <a:r>
              <a:rPr kumimoji="1" lang="ko-KR" altLang="en-US" sz="1600" dirty="0"/>
              <a:t> </a:t>
            </a:r>
            <a:r>
              <a:rPr kumimoji="1" lang="ko-KR" altLang="en-US" sz="1600" dirty="0" err="1"/>
              <a:t>갯수</a:t>
            </a:r>
            <a:r>
              <a:rPr kumimoji="1" lang="ko-KR" altLang="en-US" sz="1600" dirty="0"/>
              <a:t> 보여주기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dirty="0"/>
              <a:t>각 카테고리 별 게시판에는 해당 카테고리의 </a:t>
            </a:r>
            <a:r>
              <a:rPr kumimoji="1" lang="ko-KR" altLang="en-US" sz="1600" dirty="0" err="1"/>
              <a:t>게시글</a:t>
            </a:r>
            <a:r>
              <a:rPr kumimoji="1" lang="ko-KR" altLang="en-US" sz="1600" dirty="0"/>
              <a:t> 목록만 보여주기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sz="1600" dirty="0"/>
              <a:t>Detail </a:t>
            </a:r>
            <a:r>
              <a:rPr kumimoji="1" lang="ko-KR" altLang="en-US" sz="1600" dirty="0"/>
              <a:t>페이지에서는 글 제목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내용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글 </a:t>
            </a:r>
            <a:r>
              <a:rPr kumimoji="1" lang="ko-KR" altLang="en-US" sz="1600" dirty="0" err="1"/>
              <a:t>작성시각</a:t>
            </a:r>
            <a:r>
              <a:rPr kumimoji="1" lang="ko-KR" altLang="en-US" sz="1600" dirty="0"/>
              <a:t> 보여주기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sz="1600" dirty="0"/>
              <a:t>CSS</a:t>
            </a:r>
            <a:r>
              <a:rPr kumimoji="1" lang="ko-KR" altLang="en-US" sz="1600" dirty="0"/>
              <a:t>도 예쁘게 꾸며서 </a:t>
            </a:r>
            <a:r>
              <a:rPr kumimoji="1" lang="ko-KR" altLang="en-US" sz="1600" dirty="0" err="1"/>
              <a:t>적용해보기</a:t>
            </a:r>
            <a:endParaRPr kumimoji="1" lang="en-US" altLang="ko-KR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9673FD-8F54-6145-B669-13885345221B}"/>
              </a:ext>
            </a:extLst>
          </p:cNvPr>
          <p:cNvSpPr txBox="1"/>
          <p:nvPr/>
        </p:nvSpPr>
        <p:spPr>
          <a:xfrm>
            <a:off x="4823856" y="5527962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~4/4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월</a:t>
            </a:r>
            <a:r>
              <a:rPr kumimoji="1" lang="en-US" altLang="ko-KR" dirty="0"/>
              <a:t>)</a:t>
            </a:r>
            <a:r>
              <a:rPr kumimoji="1" lang="ko-KR" altLang="en-US" dirty="0"/>
              <a:t> 세션 전까지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057C5F0-8EA8-FF4A-A0C8-076D87FE660C}"/>
              </a:ext>
            </a:extLst>
          </p:cNvPr>
          <p:cNvGrpSpPr/>
          <p:nvPr/>
        </p:nvGrpSpPr>
        <p:grpSpPr>
          <a:xfrm>
            <a:off x="595834" y="477542"/>
            <a:ext cx="2126584" cy="551793"/>
            <a:chOff x="595834" y="477542"/>
            <a:chExt cx="2126584" cy="55179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39F6E8-F914-4777-8886-B9AA04FDCD85}"/>
                </a:ext>
              </a:extLst>
            </p:cNvPr>
            <p:cNvSpPr txBox="1"/>
            <p:nvPr/>
          </p:nvSpPr>
          <p:spPr>
            <a:xfrm>
              <a:off x="595834" y="477542"/>
              <a:ext cx="21265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100" dirty="0">
                  <a:latin typeface="Abadi" panose="020B0604020104020204" pitchFamily="34" charset="0"/>
                  <a:ea typeface="NanumSquareRoundOTF Bold" panose="020B0600000101010101" pitchFamily="34" charset="-127"/>
                  <a:cs typeface="Arial" panose="020B0604020202020204" pitchFamily="34" charset="0"/>
                </a:rPr>
                <a:t>과제 공지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7D7CF3E-38CA-1C47-A839-2A5FB03087C7}"/>
                </a:ext>
              </a:extLst>
            </p:cNvPr>
            <p:cNvSpPr/>
            <p:nvPr/>
          </p:nvSpPr>
          <p:spPr>
            <a:xfrm>
              <a:off x="1995639" y="506115"/>
              <a:ext cx="55656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b="1" spc="100" dirty="0">
                  <a:latin typeface="Abadi" panose="020B0604020104020204" pitchFamily="34" charset="0"/>
                  <a:ea typeface="NanumSquareRoundOTF Bold" panose="020B0600000101010101" pitchFamily="34" charset="-127"/>
                  <a:cs typeface="Arial" panose="020B0604020202020204" pitchFamily="34" charset="0"/>
                </a:rPr>
                <a:t>😉</a:t>
              </a:r>
              <a:endParaRPr lang="ko-KR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429774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7EEAADE-0602-47CB-AE82-4C6757C3E8BA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18E97-F4F1-42C4-B580-8579E3DBF1E9}"/>
              </a:ext>
            </a:extLst>
          </p:cNvPr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NE</a:t>
            </a:r>
            <a:r>
              <a:rPr lang="en-US" altLang="ko-KR" sz="1400" b="1" dirty="0">
                <a:solidFill>
                  <a:srgbClr val="FF9E1A"/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T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LIKELION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6A081F-9986-4F4F-A61C-BA5FF571DD60}"/>
              </a:ext>
            </a:extLst>
          </p:cNvPr>
          <p:cNvSpPr txBox="1"/>
          <p:nvPr/>
        </p:nvSpPr>
        <p:spPr>
          <a:xfrm>
            <a:off x="1597599" y="1744628"/>
            <a:ext cx="8996799" cy="3368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2.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accent5">
                    <a:lumMod val="75000"/>
                  </a:schemeClr>
                </a:solidFill>
              </a:rPr>
              <a:t>DB schema diagram </a:t>
            </a:r>
            <a:r>
              <a:rPr kumimoji="1" lang="ko-KR" altLang="en-US" dirty="0">
                <a:solidFill>
                  <a:schemeClr val="accent5">
                    <a:lumMod val="75000"/>
                  </a:schemeClr>
                </a:solidFill>
              </a:rPr>
              <a:t>그리기</a:t>
            </a:r>
            <a:endParaRPr kumimoji="1" lang="en-US" altLang="ko-KR" dirty="0">
              <a:solidFill>
                <a:schemeClr val="accent5">
                  <a:lumMod val="75000"/>
                </a:schemeClr>
              </a:solidFill>
            </a:endParaRPr>
          </a:p>
          <a:p>
            <a:pPr algn="ctr">
              <a:lnSpc>
                <a:spcPct val="200000"/>
              </a:lnSpc>
            </a:pPr>
            <a:endParaRPr kumimoji="1" lang="en-US" altLang="ko-KR" sz="11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dirty="0"/>
              <a:t>원하는 대상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장소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집단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서비스 등</a:t>
            </a:r>
            <a:r>
              <a:rPr kumimoji="1" lang="en-US" altLang="ko-KR" sz="1600" dirty="0"/>
              <a:t>)</a:t>
            </a:r>
            <a:r>
              <a:rPr kumimoji="1" lang="ko-KR" altLang="en-US" sz="1600" dirty="0"/>
              <a:t>을 자유롭게 하나 정하고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대상의 구성요소를 생각하며</a:t>
            </a:r>
            <a:endParaRPr kumimoji="1" lang="en-US" altLang="ko-KR" sz="1600" dirty="0"/>
          </a:p>
          <a:p>
            <a:pPr>
              <a:lnSpc>
                <a:spcPct val="200000"/>
              </a:lnSpc>
            </a:pPr>
            <a:r>
              <a:rPr kumimoji="1" lang="ko-KR" altLang="en-US" sz="1600" dirty="0"/>
              <a:t>    </a:t>
            </a:r>
            <a:r>
              <a:rPr kumimoji="1" lang="en-US" altLang="ko-KR" sz="1600" dirty="0"/>
              <a:t>DB schema diagram </a:t>
            </a:r>
            <a:r>
              <a:rPr kumimoji="1" lang="ko-KR" altLang="en-US" sz="1600" dirty="0"/>
              <a:t>그리기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dirty="0"/>
              <a:t>단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테이블 개수 </a:t>
            </a:r>
            <a:r>
              <a:rPr kumimoji="1" lang="en-US" altLang="ko-KR" sz="1600" dirty="0"/>
              <a:t>5</a:t>
            </a:r>
            <a:r>
              <a:rPr kumimoji="1" lang="ko-KR" altLang="en-US" sz="1600" dirty="0"/>
              <a:t>개 이상</a:t>
            </a:r>
            <a:r>
              <a:rPr kumimoji="1" lang="en-US" altLang="ko-KR" sz="1600" dirty="0"/>
              <a:t>!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dirty="0"/>
              <a:t>그리는 툴은 무관 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 파워포인트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en-US" altLang="ko-KR" sz="1600" dirty="0" err="1"/>
              <a:t>dbdiagram.io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손 그림 등</a:t>
            </a:r>
            <a:r>
              <a:rPr kumimoji="1" lang="en-US" altLang="ko-KR" sz="1600" dirty="0"/>
              <a:t> 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dirty="0"/>
              <a:t>인터넷에서 예시 참고하여 따라 그려도 무관</a:t>
            </a:r>
            <a:endParaRPr kumimoji="1" lang="en-US" altLang="ko-KR" sz="16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28D681D-972C-B64E-BEE3-6B03D12347CC}"/>
              </a:ext>
            </a:extLst>
          </p:cNvPr>
          <p:cNvGrpSpPr/>
          <p:nvPr/>
        </p:nvGrpSpPr>
        <p:grpSpPr>
          <a:xfrm>
            <a:off x="595834" y="477542"/>
            <a:ext cx="2126584" cy="551793"/>
            <a:chOff x="595834" y="477542"/>
            <a:chExt cx="2126584" cy="55179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EECEB6-063D-0F4D-A46F-F45DC885ACB6}"/>
                </a:ext>
              </a:extLst>
            </p:cNvPr>
            <p:cNvSpPr txBox="1"/>
            <p:nvPr/>
          </p:nvSpPr>
          <p:spPr>
            <a:xfrm>
              <a:off x="595834" y="477542"/>
              <a:ext cx="21265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100" dirty="0">
                  <a:latin typeface="Abadi" panose="020B0604020104020204" pitchFamily="34" charset="0"/>
                  <a:ea typeface="NanumSquareRoundOTF Bold" panose="020B0600000101010101" pitchFamily="34" charset="-127"/>
                  <a:cs typeface="Arial" panose="020B0604020202020204" pitchFamily="34" charset="0"/>
                </a:rPr>
                <a:t>과제 공지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8136443-FCE1-C441-A54A-800F93BAA285}"/>
                </a:ext>
              </a:extLst>
            </p:cNvPr>
            <p:cNvSpPr/>
            <p:nvPr/>
          </p:nvSpPr>
          <p:spPr>
            <a:xfrm>
              <a:off x="1995639" y="506115"/>
              <a:ext cx="55656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b="1" spc="100" dirty="0">
                  <a:latin typeface="Abadi" panose="020B0604020104020204" pitchFamily="34" charset="0"/>
                  <a:ea typeface="NanumSquareRoundOTF Bold" panose="020B0600000101010101" pitchFamily="34" charset="-127"/>
                  <a:cs typeface="Arial" panose="020B0604020202020204" pitchFamily="34" charset="0"/>
                </a:rPr>
                <a:t>😉</a:t>
              </a:r>
              <a:endParaRPr lang="ko-KR" altLang="en-US" sz="2800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2BEAE0D-B7E6-214D-A7A0-C762D3D9CAD3}"/>
              </a:ext>
            </a:extLst>
          </p:cNvPr>
          <p:cNvSpPr txBox="1"/>
          <p:nvPr/>
        </p:nvSpPr>
        <p:spPr>
          <a:xfrm>
            <a:off x="4823856" y="5527962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~4/4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월</a:t>
            </a:r>
            <a:r>
              <a:rPr kumimoji="1" lang="en-US" altLang="ko-KR" dirty="0"/>
              <a:t>)</a:t>
            </a:r>
            <a:r>
              <a:rPr kumimoji="1" lang="ko-KR" altLang="en-US" dirty="0"/>
              <a:t> 세션 전까지</a:t>
            </a:r>
          </a:p>
        </p:txBody>
      </p:sp>
    </p:spTree>
    <p:extLst>
      <p:ext uri="{BB962C8B-B14F-4D97-AF65-F5344CB8AC3E}">
        <p14:creationId xmlns:p14="http://schemas.microsoft.com/office/powerpoint/2010/main" val="379921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7EEAADE-0602-47CB-AE82-4C6757C3E8BA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18E97-F4F1-42C4-B580-8579E3DBF1E9}"/>
              </a:ext>
            </a:extLst>
          </p:cNvPr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NE</a:t>
            </a:r>
            <a:r>
              <a:rPr lang="en-US" altLang="ko-KR" sz="1400" b="1" dirty="0">
                <a:solidFill>
                  <a:srgbClr val="FF9E1A"/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T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LIKELION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C6DF28-79DA-3D4A-B423-9E1590F720B7}"/>
              </a:ext>
            </a:extLst>
          </p:cNvPr>
          <p:cNvSpPr txBox="1"/>
          <p:nvPr/>
        </p:nvSpPr>
        <p:spPr>
          <a:xfrm>
            <a:off x="2085111" y="3617832"/>
            <a:ext cx="8942374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클라이언트가 요청</a:t>
            </a:r>
            <a:r>
              <a:rPr lang="en-US" altLang="ko-KR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(Request)</a:t>
            </a:r>
            <a:r>
              <a:rPr lang="ko-KR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을 서버의 </a:t>
            </a:r>
            <a:r>
              <a:rPr lang="ko-KR" altLang="en-US" b="1" dirty="0">
                <a:solidFill>
                  <a:schemeClr val="bg1"/>
                </a:solidFill>
                <a:highlight>
                  <a:srgbClr val="094C33"/>
                </a:highlight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어떤 </a:t>
            </a:r>
            <a:r>
              <a:rPr lang="en-US" altLang="ko-KR" b="1" dirty="0">
                <a:solidFill>
                  <a:schemeClr val="bg1"/>
                </a:solidFill>
                <a:highlight>
                  <a:srgbClr val="094C33"/>
                </a:highlight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URL</a:t>
            </a:r>
            <a:r>
              <a:rPr lang="ko-KR" altLang="en-US" b="1" dirty="0">
                <a:solidFill>
                  <a:schemeClr val="bg1"/>
                </a:solidFill>
                <a:highlight>
                  <a:srgbClr val="094C33"/>
                </a:highlight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로 보내는지 분석</a:t>
            </a:r>
            <a:endParaRPr lang="en-US" altLang="ko-KR" b="1" dirty="0">
              <a:solidFill>
                <a:schemeClr val="bg1"/>
              </a:solidFill>
              <a:highlight>
                <a:srgbClr val="094C33"/>
              </a:highlight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매칭된 </a:t>
            </a:r>
            <a:r>
              <a:rPr lang="en-US" altLang="ko-KR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URL</a:t>
            </a:r>
            <a:r>
              <a:rPr lang="ko-KR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에 해당하는 </a:t>
            </a:r>
            <a:r>
              <a:rPr lang="en-US" altLang="ko-KR" b="1" dirty="0">
                <a:solidFill>
                  <a:schemeClr val="bg1"/>
                </a:solidFill>
                <a:highlight>
                  <a:srgbClr val="094C33"/>
                </a:highlight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View</a:t>
            </a:r>
            <a:r>
              <a:rPr lang="ko-KR" altLang="en-US" b="1" dirty="0">
                <a:solidFill>
                  <a:schemeClr val="bg1"/>
                </a:solidFill>
                <a:highlight>
                  <a:srgbClr val="094C33"/>
                </a:highlight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의 함수를 실행</a:t>
            </a:r>
            <a:endParaRPr lang="en-US" altLang="ko-KR" b="1" dirty="0">
              <a:solidFill>
                <a:schemeClr val="bg1"/>
              </a:solidFill>
              <a:highlight>
                <a:srgbClr val="094C33"/>
              </a:highlight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View</a:t>
            </a:r>
            <a:r>
              <a:rPr lang="ko-KR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에 작성된 </a:t>
            </a:r>
            <a:r>
              <a:rPr lang="ko-KR" altLang="en-US" b="1" dirty="0" err="1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로직에</a:t>
            </a:r>
            <a:r>
              <a:rPr lang="ko-KR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따라 </a:t>
            </a:r>
            <a:r>
              <a:rPr lang="en-US" altLang="ko-KR" b="1" dirty="0">
                <a:solidFill>
                  <a:schemeClr val="bg1"/>
                </a:solidFill>
                <a:highlight>
                  <a:srgbClr val="094C33"/>
                </a:highlight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Model</a:t>
            </a:r>
            <a:r>
              <a:rPr lang="ko-KR" altLang="en-US" b="1" dirty="0">
                <a:solidFill>
                  <a:schemeClr val="bg1"/>
                </a:solidFill>
                <a:highlight>
                  <a:srgbClr val="094C33"/>
                </a:highlight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을 통해 </a:t>
            </a:r>
            <a:r>
              <a:rPr lang="en-US" altLang="ko-KR" b="1" dirty="0">
                <a:solidFill>
                  <a:schemeClr val="bg1"/>
                </a:solidFill>
                <a:highlight>
                  <a:srgbClr val="094C33"/>
                </a:highlight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DB</a:t>
            </a:r>
            <a:r>
              <a:rPr lang="ko-KR" altLang="en-US" b="1" dirty="0">
                <a:solidFill>
                  <a:schemeClr val="bg1"/>
                </a:solidFill>
                <a:highlight>
                  <a:srgbClr val="094C33"/>
                </a:highlight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의 데이터를 조작</a:t>
            </a:r>
            <a:endParaRPr lang="en-US" altLang="ko-KR" b="1" dirty="0">
              <a:solidFill>
                <a:schemeClr val="bg1"/>
              </a:solidFill>
              <a:highlight>
                <a:srgbClr val="094C33"/>
              </a:highlight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생성</a:t>
            </a:r>
            <a:r>
              <a:rPr lang="en-US" altLang="ko-KR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(Create), </a:t>
            </a:r>
            <a:r>
              <a:rPr lang="ko-KR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조회</a:t>
            </a:r>
            <a:r>
              <a:rPr lang="en-US" altLang="ko-KR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(Read),</a:t>
            </a:r>
            <a:r>
              <a:rPr lang="ko-KR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수정</a:t>
            </a:r>
            <a:r>
              <a:rPr lang="en-US" altLang="ko-KR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(Update), </a:t>
            </a:r>
            <a:r>
              <a:rPr lang="ko-KR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삭제</a:t>
            </a:r>
            <a:r>
              <a:rPr lang="en-US" altLang="ko-KR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(Delete)</a:t>
            </a:r>
          </a:p>
          <a:p>
            <a:pPr marL="342900" indent="-342900">
              <a:lnSpc>
                <a:spcPct val="150000"/>
              </a:lnSpc>
              <a:buAutoNum type="arabicPeriod" startAt="4"/>
            </a:pPr>
            <a:r>
              <a:rPr lang="en-US" altLang="ko-KR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View</a:t>
            </a:r>
            <a:r>
              <a:rPr lang="ko-KR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는 클라이언트에게 응답할 </a:t>
            </a:r>
            <a:r>
              <a:rPr lang="en-US" altLang="ko-KR" b="1" dirty="0">
                <a:solidFill>
                  <a:schemeClr val="bg1"/>
                </a:solidFill>
                <a:highlight>
                  <a:srgbClr val="094C33"/>
                </a:highlight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HTML</a:t>
            </a:r>
            <a:r>
              <a:rPr lang="ko-KR" altLang="en-US" b="1" dirty="0">
                <a:solidFill>
                  <a:schemeClr val="bg1"/>
                </a:solidFill>
                <a:highlight>
                  <a:srgbClr val="094C33"/>
                </a:highlight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파일을 </a:t>
            </a:r>
            <a:r>
              <a:rPr lang="en-US" altLang="ko-KR" b="1" dirty="0">
                <a:solidFill>
                  <a:schemeClr val="bg1"/>
                </a:solidFill>
                <a:highlight>
                  <a:srgbClr val="094C33"/>
                </a:highlight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Template</a:t>
            </a:r>
            <a:r>
              <a:rPr lang="ko-KR" altLang="en-US" b="1" dirty="0">
                <a:solidFill>
                  <a:schemeClr val="bg1"/>
                </a:solidFill>
                <a:highlight>
                  <a:srgbClr val="094C33"/>
                </a:highlight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을 통해 렌더링</a:t>
            </a:r>
            <a:endParaRPr lang="en-US" altLang="ko-KR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 startAt="4"/>
            </a:pPr>
            <a:r>
              <a:rPr lang="ko-KR" altLang="en-US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서버는 최종적으로 클라이언트의 </a:t>
            </a:r>
            <a:r>
              <a:rPr lang="ko-KR" altLang="en-US" b="1" dirty="0">
                <a:solidFill>
                  <a:schemeClr val="bg1"/>
                </a:solidFill>
                <a:highlight>
                  <a:srgbClr val="094C33"/>
                </a:highlight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요청에 응답</a:t>
            </a:r>
            <a:r>
              <a:rPr lang="en-US" altLang="ko-KR" b="1" dirty="0">
                <a:solidFill>
                  <a:schemeClr val="bg1"/>
                </a:solidFill>
                <a:highlight>
                  <a:srgbClr val="094C33"/>
                </a:highlight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(Response)</a:t>
            </a:r>
            <a:r>
              <a:rPr lang="ko-KR" altLang="en-US" b="1" dirty="0">
                <a:solidFill>
                  <a:schemeClr val="bg1"/>
                </a:solidFill>
                <a:highlight>
                  <a:srgbClr val="094C33"/>
                </a:highlight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 </a:t>
            </a:r>
            <a:endParaRPr lang="en-KR" b="1" dirty="0">
              <a:solidFill>
                <a:schemeClr val="bg1"/>
              </a:solidFill>
              <a:highlight>
                <a:srgbClr val="094C33"/>
              </a:highlight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pic>
        <p:nvPicPr>
          <p:cNvPr id="23" name="Picture 2" descr="큰 그림을 그려보자 - 프로젝트 구성, MTV 패턴">
            <a:extLst>
              <a:ext uri="{FF2B5EF4-FFF2-40B4-BE49-F238E27FC236}">
                <a16:creationId xmlns:a16="http://schemas.microsoft.com/office/drawing/2014/main" id="{2952E346-9C81-424E-A344-35B88F5A7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568" y="963886"/>
            <a:ext cx="6306864" cy="233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95673B-5CB8-9145-A248-F0DDFD6CC11A}"/>
              </a:ext>
            </a:extLst>
          </p:cNvPr>
          <p:cNvSpPr txBox="1"/>
          <p:nvPr/>
        </p:nvSpPr>
        <p:spPr>
          <a:xfrm>
            <a:off x="602762" y="327234"/>
            <a:ext cx="3911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100" dirty="0">
                <a:latin typeface="Abadi" panose="020B0604020104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지난 시간 복습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682257-3159-2043-888F-4A4383568D74}"/>
              </a:ext>
            </a:extLst>
          </p:cNvPr>
          <p:cNvSpPr txBox="1"/>
          <p:nvPr/>
        </p:nvSpPr>
        <p:spPr>
          <a:xfrm>
            <a:off x="602762" y="766588"/>
            <a:ext cx="587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MTV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04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7EEAADE-0602-47CB-AE82-4C6757C3E8BA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18E97-F4F1-42C4-B580-8579E3DBF1E9}"/>
              </a:ext>
            </a:extLst>
          </p:cNvPr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NE</a:t>
            </a:r>
            <a:r>
              <a:rPr lang="en-US" altLang="ko-KR" sz="1400" b="1" dirty="0">
                <a:solidFill>
                  <a:srgbClr val="FF9E1A"/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T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LIKELION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973308-C266-43A7-AA27-A06557441CFC}"/>
              </a:ext>
            </a:extLst>
          </p:cNvPr>
          <p:cNvSpPr txBox="1"/>
          <p:nvPr/>
        </p:nvSpPr>
        <p:spPr>
          <a:xfrm>
            <a:off x="602762" y="745364"/>
            <a:ext cx="1276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GET vs POST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38D58FF-1635-CD48-823D-043619D364F2}"/>
              </a:ext>
            </a:extLst>
          </p:cNvPr>
          <p:cNvGrpSpPr/>
          <p:nvPr/>
        </p:nvGrpSpPr>
        <p:grpSpPr>
          <a:xfrm>
            <a:off x="1432541" y="1989204"/>
            <a:ext cx="3667992" cy="3429205"/>
            <a:chOff x="1903307" y="2132034"/>
            <a:chExt cx="3667992" cy="342920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77A9F0-E723-2644-A2D5-76ECBAD08E55}"/>
                </a:ext>
              </a:extLst>
            </p:cNvPr>
            <p:cNvSpPr txBox="1"/>
            <p:nvPr/>
          </p:nvSpPr>
          <p:spPr>
            <a:xfrm>
              <a:off x="3215365" y="2132034"/>
              <a:ext cx="10438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sz="3600" b="1" dirty="0">
                  <a:solidFill>
                    <a:srgbClr val="026F4B"/>
                  </a:solidFill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GET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D269E6D-739D-9149-AA65-54369C847499}"/>
                </a:ext>
              </a:extLst>
            </p:cNvPr>
            <p:cNvSpPr txBox="1"/>
            <p:nvPr/>
          </p:nvSpPr>
          <p:spPr>
            <a:xfrm>
              <a:off x="1903307" y="3251015"/>
              <a:ext cx="3667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존재하는 자원을 조회할 때</a:t>
              </a:r>
              <a:endParaRPr lang="en-KR" b="1" dirty="0">
                <a:latin typeface="NanumSquareRoundOTF Bold" panose="020B0600000101010101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AF4A16-0CFC-614F-9AB4-FB728E58AC59}"/>
                </a:ext>
              </a:extLst>
            </p:cNvPr>
            <p:cNvSpPr txBox="1"/>
            <p:nvPr/>
          </p:nvSpPr>
          <p:spPr>
            <a:xfrm>
              <a:off x="1903307" y="3897979"/>
              <a:ext cx="3667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읽기</a:t>
              </a:r>
              <a:endParaRPr lang="en-KR" b="1" dirty="0">
                <a:latin typeface="NanumSquareRoundOTF Bold" panose="020B0600000101010101" pitchFamily="34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6F079E-A68B-9349-9930-57EF80BD5197}"/>
                </a:ext>
              </a:extLst>
            </p:cNvPr>
            <p:cNvSpPr txBox="1"/>
            <p:nvPr/>
          </p:nvSpPr>
          <p:spPr>
            <a:xfrm>
              <a:off x="1903307" y="4544943"/>
              <a:ext cx="3667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어떤 내용을 가지고 오고 싶을 때</a:t>
              </a:r>
              <a:r>
                <a:rPr lang="en-US" altLang="ko-KR" b="1" dirty="0"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!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A8710AF-1F2A-D644-98CC-4A728E42EBE4}"/>
                </a:ext>
              </a:extLst>
            </p:cNvPr>
            <p:cNvSpPr txBox="1"/>
            <p:nvPr/>
          </p:nvSpPr>
          <p:spPr>
            <a:xfrm>
              <a:off x="1903307" y="5191907"/>
              <a:ext cx="3667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latin typeface="NanumSquareRoundOTF Bold" panose="020B0600000101010101" pitchFamily="34" charset="-127"/>
                </a:rPr>
                <a:t>URL</a:t>
              </a:r>
              <a:r>
                <a:rPr lang="ko-KR" altLang="en-US" b="1" dirty="0"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에 변수</a:t>
              </a:r>
              <a:r>
                <a:rPr lang="en-US" altLang="ko-KR" b="1" dirty="0"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(</a:t>
              </a:r>
              <a:r>
                <a:rPr lang="ko-KR" altLang="en-US" b="1" dirty="0"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데이터</a:t>
              </a:r>
              <a:r>
                <a:rPr lang="en-US" altLang="ko-KR" b="1" dirty="0"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)</a:t>
              </a:r>
              <a:r>
                <a:rPr lang="ko-KR" altLang="en-US" b="1" dirty="0" err="1"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를</a:t>
              </a:r>
              <a:r>
                <a:rPr lang="ko-KR" altLang="en-US" b="1" dirty="0"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 포함시켜 요청</a:t>
              </a:r>
              <a:endParaRPr lang="en-KR" b="1" dirty="0">
                <a:latin typeface="NanumSquareRoundOTF Bold" panose="020B0600000101010101" pitchFamily="34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2E566E0-3235-D448-92F3-5C5D5D57705F}"/>
              </a:ext>
            </a:extLst>
          </p:cNvPr>
          <p:cNvGrpSpPr/>
          <p:nvPr/>
        </p:nvGrpSpPr>
        <p:grpSpPr>
          <a:xfrm>
            <a:off x="6613772" y="1989204"/>
            <a:ext cx="4145687" cy="3426562"/>
            <a:chOff x="6613772" y="2134677"/>
            <a:chExt cx="4145687" cy="342656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08874CD-38F0-5840-A33E-030272A3E267}"/>
                </a:ext>
              </a:extLst>
            </p:cNvPr>
            <p:cNvSpPr txBox="1"/>
            <p:nvPr/>
          </p:nvSpPr>
          <p:spPr>
            <a:xfrm>
              <a:off x="8005980" y="2134677"/>
              <a:ext cx="13612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026F4B"/>
                  </a:solidFill>
                  <a:latin typeface="NanumSquareRoundOTF ExtraBold" panose="020B0600000101010101" pitchFamily="34" charset="-127"/>
                  <a:ea typeface="NanumSquareRoundOTF ExtraBold" panose="020B0600000101010101" pitchFamily="34" charset="-127"/>
                </a:rPr>
                <a:t>POST</a:t>
              </a:r>
              <a:endParaRPr lang="en-KR" sz="3600" b="1" dirty="0">
                <a:solidFill>
                  <a:srgbClr val="026F4B"/>
                </a:solidFill>
                <a:latin typeface="NanumSquareRoundOTF ExtraBold" panose="020B0600000101010101" pitchFamily="34" charset="-127"/>
                <a:ea typeface="NanumSquareRoundOTF ExtraBold" panose="020B0600000101010101" pitchFamily="34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5491E30-B9D5-4540-A47B-C4AA67D99756}"/>
                </a:ext>
              </a:extLst>
            </p:cNvPr>
            <p:cNvSpPr txBox="1"/>
            <p:nvPr/>
          </p:nvSpPr>
          <p:spPr>
            <a:xfrm>
              <a:off x="6620703" y="3244334"/>
              <a:ext cx="41387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새로운 자원을 생성</a:t>
              </a:r>
              <a:endParaRPr lang="en-KR" b="1" dirty="0">
                <a:latin typeface="NanumSquareRoundOTF Bold" panose="020B060000010101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E5FC5BD-0C13-CB4C-9935-830BD9153D1D}"/>
                </a:ext>
              </a:extLst>
            </p:cNvPr>
            <p:cNvSpPr txBox="1"/>
            <p:nvPr/>
          </p:nvSpPr>
          <p:spPr>
            <a:xfrm>
              <a:off x="6613772" y="3891298"/>
              <a:ext cx="4145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저장</a:t>
              </a:r>
              <a:endParaRPr lang="en-KR" b="1" dirty="0">
                <a:latin typeface="NanumSquareRoundOTF Bold" panose="020B0600000101010101" pitchFamily="34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249672-41C9-6944-BB65-360F85A72E0A}"/>
                </a:ext>
              </a:extLst>
            </p:cNvPr>
            <p:cNvSpPr txBox="1"/>
            <p:nvPr/>
          </p:nvSpPr>
          <p:spPr>
            <a:xfrm>
              <a:off x="6613773" y="4538262"/>
              <a:ext cx="4145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새로운 내용을 쓸 때</a:t>
              </a:r>
              <a:endParaRPr lang="en-US" altLang="ko-KR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8917F83-269E-0C4D-A5B9-C344E01DB5B0}"/>
                </a:ext>
              </a:extLst>
            </p:cNvPr>
            <p:cNvSpPr txBox="1"/>
            <p:nvPr/>
          </p:nvSpPr>
          <p:spPr>
            <a:xfrm>
              <a:off x="6613772" y="5191907"/>
              <a:ext cx="4145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latin typeface="NanumSquareRoundOTF Bold" panose="020B0600000101010101" pitchFamily="34" charset="-127"/>
                </a:rPr>
                <a:t>URL</a:t>
              </a:r>
              <a:r>
                <a:rPr lang="ko-KR" altLang="en-US" b="1" dirty="0"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에 변수</a:t>
              </a:r>
              <a:r>
                <a:rPr lang="en-US" altLang="ko-KR" b="1" dirty="0"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(</a:t>
              </a:r>
              <a:r>
                <a:rPr lang="ko-KR" altLang="en-US" b="1" dirty="0"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데이터</a:t>
              </a:r>
              <a:r>
                <a:rPr lang="en-US" altLang="ko-KR" b="1" dirty="0"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)</a:t>
              </a:r>
              <a:r>
                <a:rPr lang="ko-KR" altLang="en-US" b="1" dirty="0" err="1"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를</a:t>
              </a:r>
              <a:r>
                <a:rPr lang="ko-KR" altLang="en-US" b="1" dirty="0"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 노출하지 않고 요청</a:t>
              </a:r>
              <a:endParaRPr lang="en-KR" b="1" dirty="0">
                <a:latin typeface="NanumSquareRoundOTF Bold" panose="020B0600000101010101" pitchFamily="34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76ADB87-27FA-2D48-BAE9-FFC6474C33DC}"/>
              </a:ext>
            </a:extLst>
          </p:cNvPr>
          <p:cNvSpPr txBox="1"/>
          <p:nvPr/>
        </p:nvSpPr>
        <p:spPr>
          <a:xfrm>
            <a:off x="602762" y="327234"/>
            <a:ext cx="3911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100" dirty="0">
                <a:latin typeface="Abadi" panose="020B0604020104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지난 시간 복습</a:t>
            </a:r>
          </a:p>
        </p:txBody>
      </p:sp>
    </p:spTree>
    <p:extLst>
      <p:ext uri="{BB962C8B-B14F-4D97-AF65-F5344CB8AC3E}">
        <p14:creationId xmlns:p14="http://schemas.microsoft.com/office/powerpoint/2010/main" val="1920471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7EEAADE-0602-47CB-AE82-4C6757C3E8BA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18E97-F4F1-42C4-B580-8579E3DBF1E9}"/>
              </a:ext>
            </a:extLst>
          </p:cNvPr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NE</a:t>
            </a:r>
            <a:r>
              <a:rPr lang="en-US" altLang="ko-KR" sz="1400" b="1" dirty="0">
                <a:solidFill>
                  <a:srgbClr val="FF9E1A"/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T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LIKELION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F0FC3C-A3B8-2443-B2F3-CC17AC2C32AD}"/>
              </a:ext>
            </a:extLst>
          </p:cNvPr>
          <p:cNvSpPr txBox="1"/>
          <p:nvPr/>
        </p:nvSpPr>
        <p:spPr>
          <a:xfrm>
            <a:off x="609961" y="502221"/>
            <a:ext cx="4843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100" dirty="0">
                <a:latin typeface="Abadi" panose="020B0604020104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웹 사이트에 글을 쓰려면</a:t>
            </a:r>
            <a:r>
              <a:rPr lang="en-US" altLang="ko-KR" sz="2400" b="1" spc="100" dirty="0">
                <a:latin typeface="Abadi" panose="020B0604020104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?</a:t>
            </a:r>
            <a:endParaRPr lang="ko-KR" altLang="en-US" sz="2400" b="1" spc="100" dirty="0">
              <a:latin typeface="Abadi" panose="020B0604020104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49DB610-4B1A-2445-BE43-378776307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472" y="1535713"/>
            <a:ext cx="7329055" cy="378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27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7EEAADE-0602-47CB-AE82-4C6757C3E8BA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18E97-F4F1-42C4-B580-8579E3DBF1E9}"/>
              </a:ext>
            </a:extLst>
          </p:cNvPr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NE</a:t>
            </a:r>
            <a:r>
              <a:rPr lang="en-US" altLang="ko-KR" sz="1400" b="1" dirty="0">
                <a:solidFill>
                  <a:srgbClr val="FF9E1A"/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T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LIKELION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F0FC3C-A3B8-2443-B2F3-CC17AC2C32AD}"/>
              </a:ext>
            </a:extLst>
          </p:cNvPr>
          <p:cNvSpPr txBox="1"/>
          <p:nvPr/>
        </p:nvSpPr>
        <p:spPr>
          <a:xfrm>
            <a:off x="609961" y="502221"/>
            <a:ext cx="4843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100" dirty="0">
                <a:latin typeface="Abadi" panose="020B0604020104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웹 사이트에 글을 쓰려면</a:t>
            </a:r>
            <a:r>
              <a:rPr lang="en-US" altLang="ko-KR" sz="2400" b="1" spc="100" dirty="0">
                <a:latin typeface="Abadi" panose="020B0604020104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?</a:t>
            </a:r>
            <a:endParaRPr lang="ko-KR" altLang="en-US" sz="2400" b="1" spc="100" dirty="0">
              <a:latin typeface="Abadi" panose="020B0604020104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C73CD47-CDBB-E443-A71D-739CACAFD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654" y="2738582"/>
            <a:ext cx="1422400" cy="1422400"/>
          </a:xfrm>
          <a:prstGeom prst="rect">
            <a:avLst/>
          </a:prstGeom>
        </p:spPr>
      </p:pic>
      <p:pic>
        <p:nvPicPr>
          <p:cNvPr id="7" name="그림 6" descr="방, 장면, 도박장, 접시이(가) 표시된 사진&#10;&#10;자동 생성된 설명">
            <a:extLst>
              <a:ext uri="{FF2B5EF4-FFF2-40B4-BE49-F238E27FC236}">
                <a16:creationId xmlns:a16="http://schemas.microsoft.com/office/drawing/2014/main" id="{1608A29B-0E94-974F-A05F-9B66F29F0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020" y="2717800"/>
            <a:ext cx="1422400" cy="1422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4558A2-30E6-4A4A-B3C4-C93A7F0CF867}"/>
              </a:ext>
            </a:extLst>
          </p:cNvPr>
          <p:cNvSpPr txBox="1"/>
          <p:nvPr/>
        </p:nvSpPr>
        <p:spPr>
          <a:xfrm>
            <a:off x="3147979" y="447501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글의 내용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056B5A-5126-D844-8CE4-BDD565975D1B}"/>
              </a:ext>
            </a:extLst>
          </p:cNvPr>
          <p:cNvSpPr txBox="1"/>
          <p:nvPr/>
        </p:nvSpPr>
        <p:spPr>
          <a:xfrm>
            <a:off x="7125220" y="4475018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글을 저장할 공간</a:t>
            </a:r>
          </a:p>
        </p:txBody>
      </p:sp>
    </p:spTree>
    <p:extLst>
      <p:ext uri="{BB962C8B-B14F-4D97-AF65-F5344CB8AC3E}">
        <p14:creationId xmlns:p14="http://schemas.microsoft.com/office/powerpoint/2010/main" val="210423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7EEAADE-0602-47CB-AE82-4C6757C3E8BA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18E97-F4F1-42C4-B580-8579E3DBF1E9}"/>
              </a:ext>
            </a:extLst>
          </p:cNvPr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NE</a:t>
            </a:r>
            <a:r>
              <a:rPr lang="en-US" altLang="ko-KR" sz="1400" b="1" dirty="0">
                <a:solidFill>
                  <a:srgbClr val="FF9E1A"/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T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X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LIKELION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F0FC3C-A3B8-2443-B2F3-CC17AC2C32AD}"/>
              </a:ext>
            </a:extLst>
          </p:cNvPr>
          <p:cNvSpPr txBox="1"/>
          <p:nvPr/>
        </p:nvSpPr>
        <p:spPr>
          <a:xfrm>
            <a:off x="609962" y="502221"/>
            <a:ext cx="2450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100">
                <a:latin typeface="Abadi" panose="020B0604020104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Database(DB)</a:t>
            </a:r>
            <a:r>
              <a:rPr lang="ko-KR" altLang="en-US" sz="2400" b="1" spc="100">
                <a:latin typeface="Abadi" panose="020B0604020104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란</a:t>
            </a:r>
            <a:r>
              <a:rPr lang="en-US" altLang="ko-KR" sz="2400" b="1" spc="100">
                <a:latin typeface="Abadi" panose="020B0604020104020204" pitchFamily="34" charset="0"/>
                <a:ea typeface="NanumSquareRoundOTF Bold" panose="020B0600000101010101" pitchFamily="34" charset="-127"/>
                <a:cs typeface="Arial" panose="020B0604020202020204" pitchFamily="34" charset="0"/>
              </a:rPr>
              <a:t>?</a:t>
            </a:r>
            <a:endParaRPr lang="ko-KR" altLang="en-US" sz="2400" b="1" spc="100" dirty="0">
              <a:latin typeface="Abadi" panose="020B0604020104020204" pitchFamily="34" charset="0"/>
              <a:ea typeface="NanumSquareRound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B50E4F-A15E-B84C-95FD-2514ECA48BDE}"/>
              </a:ext>
            </a:extLst>
          </p:cNvPr>
          <p:cNvSpPr txBox="1"/>
          <p:nvPr/>
        </p:nvSpPr>
        <p:spPr>
          <a:xfrm>
            <a:off x="3602368" y="2250104"/>
            <a:ext cx="4987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4472C4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데이터를 저장하는 저장소</a:t>
            </a:r>
            <a:endParaRPr lang="en-US" altLang="ko-KR" sz="3200" b="1" dirty="0">
              <a:solidFill>
                <a:srgbClr val="4472C4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29F77C5-93A8-4F65-BBA0-633B4087906D}"/>
              </a:ext>
            </a:extLst>
          </p:cNvPr>
          <p:cNvGrpSpPr/>
          <p:nvPr/>
        </p:nvGrpSpPr>
        <p:grpSpPr>
          <a:xfrm>
            <a:off x="2431709" y="3647261"/>
            <a:ext cx="7099800" cy="1754673"/>
            <a:chOff x="2431709" y="3647261"/>
            <a:chExt cx="7099800" cy="1754673"/>
          </a:xfrm>
        </p:grpSpPr>
        <p:pic>
          <p:nvPicPr>
            <p:cNvPr id="3" name="그림 2" descr="못, 철물이(가) 표시된 사진&#10;&#10;자동 생성된 설명">
              <a:extLst>
                <a:ext uri="{FF2B5EF4-FFF2-40B4-BE49-F238E27FC236}">
                  <a16:creationId xmlns:a16="http://schemas.microsoft.com/office/drawing/2014/main" id="{C1D4E558-1CA7-4566-A1F2-8772B5FB6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5218" y="3713127"/>
              <a:ext cx="225273" cy="22527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E6D6DF-18FF-49B5-84D9-C94721AB245F}"/>
                </a:ext>
              </a:extLst>
            </p:cNvPr>
            <p:cNvSpPr txBox="1"/>
            <p:nvPr/>
          </p:nvSpPr>
          <p:spPr>
            <a:xfrm>
              <a:off x="2721631" y="3647261"/>
              <a:ext cx="6809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ea typeface="NanumSquareRoundOTF Bold" panose="020B0600000101010101"/>
                </a:rPr>
                <a:t>데이터를 효율적으로 관리</a:t>
              </a:r>
              <a:r>
                <a:rPr lang="en-US" altLang="ko-KR" b="1">
                  <a:ea typeface="NanumSquareRoundOTF Bold" panose="020B0600000101010101"/>
                </a:rPr>
                <a:t>, </a:t>
              </a:r>
              <a:r>
                <a:rPr lang="ko-KR" altLang="en-US" b="1">
                  <a:ea typeface="NanumSquareRoundOTF Bold" panose="020B0600000101010101"/>
                </a:rPr>
                <a:t>사용하기 위해 구성된 데이터의 집합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C837B7-0EC5-427B-A664-5544143BD33F}"/>
                </a:ext>
              </a:extLst>
            </p:cNvPr>
            <p:cNvSpPr txBox="1"/>
            <p:nvPr/>
          </p:nvSpPr>
          <p:spPr>
            <a:xfrm>
              <a:off x="2721631" y="4413909"/>
              <a:ext cx="52742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/>
                <a:t>다양한 종류의 </a:t>
              </a:r>
              <a:r>
                <a:rPr lang="en-US" altLang="ko-KR" b="1"/>
                <a:t>DBMS(</a:t>
              </a:r>
              <a:r>
                <a:rPr lang="ko-KR" altLang="en-US" b="1"/>
                <a:t>데이터베이스 관리 시스템</a:t>
              </a:r>
              <a:r>
                <a:rPr lang="en-US" altLang="ko-KR" b="1"/>
                <a:t>)</a:t>
              </a:r>
              <a:endParaRPr lang="ko-KR" altLang="en-US" sz="1400" b="1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71C6C20-BD04-49FE-A0BD-C1F39BED52FC}"/>
                </a:ext>
              </a:extLst>
            </p:cNvPr>
            <p:cNvSpPr txBox="1"/>
            <p:nvPr/>
          </p:nvSpPr>
          <p:spPr>
            <a:xfrm>
              <a:off x="2874000" y="4786380"/>
              <a:ext cx="36777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sz="1400"/>
                <a:t>RDBMS : SQLite,</a:t>
              </a:r>
              <a:r>
                <a:rPr lang="ko-KR" altLang="en-US" sz="1400"/>
                <a:t> </a:t>
              </a:r>
              <a:r>
                <a:rPr lang="en-US" altLang="ko-KR" sz="1400"/>
                <a:t>MySQL,</a:t>
              </a:r>
              <a:r>
                <a:rPr lang="ko-KR" altLang="en-US" sz="1400"/>
                <a:t> </a:t>
              </a:r>
              <a:r>
                <a:rPr lang="en-US" altLang="ko-KR" sz="1400"/>
                <a:t>PostgreSQL</a:t>
              </a:r>
              <a:r>
                <a:rPr lang="ko-KR" altLang="en-US" sz="1400"/>
                <a:t> </a:t>
              </a:r>
              <a:r>
                <a:rPr lang="en-US" altLang="ko-KR" sz="1400"/>
                <a:t>…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D3D2884-EEB7-4B0C-8D9F-1F2FA9FF04F4}"/>
                </a:ext>
              </a:extLst>
            </p:cNvPr>
            <p:cNvSpPr txBox="1"/>
            <p:nvPr/>
          </p:nvSpPr>
          <p:spPr>
            <a:xfrm>
              <a:off x="2874000" y="5094157"/>
              <a:ext cx="35772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sz="1400"/>
                <a:t>NoSQL : MongoDB, Cassandra …</a:t>
              </a:r>
              <a:endParaRPr lang="ko-KR" altLang="en-US" sz="1400"/>
            </a:p>
          </p:txBody>
        </p:sp>
        <p:pic>
          <p:nvPicPr>
            <p:cNvPr id="14" name="그림 13" descr="못, 철물이(가) 표시된 사진&#10;&#10;자동 생성된 설명">
              <a:extLst>
                <a:ext uri="{FF2B5EF4-FFF2-40B4-BE49-F238E27FC236}">
                  <a16:creationId xmlns:a16="http://schemas.microsoft.com/office/drawing/2014/main" id="{10E77B9A-F885-4F9B-8F99-D66556DFB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1709" y="4485938"/>
              <a:ext cx="225273" cy="225273"/>
            </a:xfrm>
            <a:prstGeom prst="rect">
              <a:avLst/>
            </a:prstGeom>
          </p:spPr>
        </p:pic>
      </p:grpSp>
      <p:sp>
        <p:nvSpPr>
          <p:cNvPr id="12" name="타원 11">
            <a:extLst>
              <a:ext uri="{FF2B5EF4-FFF2-40B4-BE49-F238E27FC236}">
                <a16:creationId xmlns:a16="http://schemas.microsoft.com/office/drawing/2014/main" id="{A2E4AEC8-A19D-4AE6-9438-A921ED72FD74}"/>
              </a:ext>
            </a:extLst>
          </p:cNvPr>
          <p:cNvSpPr/>
          <p:nvPr/>
        </p:nvSpPr>
        <p:spPr>
          <a:xfrm>
            <a:off x="3187965" y="4787499"/>
            <a:ext cx="707235" cy="302400"/>
          </a:xfrm>
          <a:prstGeom prst="ellipse">
            <a:avLst/>
          </a:prstGeom>
          <a:noFill/>
          <a:ln>
            <a:solidFill>
              <a:srgbClr val="EB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37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40628</TotalTime>
  <Words>3131</Words>
  <Application>Microsoft Macintosh PowerPoint</Application>
  <PresentationFormat>와이드스크린</PresentationFormat>
  <Paragraphs>803</Paragraphs>
  <Slides>48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9" baseType="lpstr">
      <vt:lpstr>APPLE SD GOTHICNEO EXTRABOLD</vt:lpstr>
      <vt:lpstr>맑은 고딕</vt:lpstr>
      <vt:lpstr>맑은 고딕</vt:lpstr>
      <vt:lpstr>MonoLisa</vt:lpstr>
      <vt:lpstr>NanumSquareRoundOTF Bold</vt:lpstr>
      <vt:lpstr>NanumSquareRoundOTF ExtraBold</vt:lpstr>
      <vt:lpstr>Abadi</vt:lpstr>
      <vt:lpstr>Arial</vt:lpstr>
      <vt:lpstr>Calibri</vt:lpstr>
      <vt:lpstr>Menlo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Heo YeongBeom</dc:creator>
  <cp:lastModifiedBy>이민용[ 학부휴학 / 사회학과 ]</cp:lastModifiedBy>
  <cp:revision>190</cp:revision>
  <dcterms:created xsi:type="dcterms:W3CDTF">2021-01-16T07:18:29Z</dcterms:created>
  <dcterms:modified xsi:type="dcterms:W3CDTF">2022-04-01T05:42:16Z</dcterms:modified>
</cp:coreProperties>
</file>